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333" r:id="rId12"/>
    <p:sldId id="334"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335"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948CB"/>
    <a:srgbClr val="0B49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6" d="100"/>
          <a:sy n="76" d="100"/>
        </p:scale>
        <p:origin x="126"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684323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839505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140650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4250832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ejus6000/IBM/blob/main/capstone/1.Introduction/Data%20wrangling%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ejus6000/IBM/blob/main/capstone/2.EDA/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ejus6000/IBM/blob/main/capstone/2.EDA/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ejus6000/IBM/blob/main/capstone/3.Interactive%20Visual%20Analytics%20and%20Dashboard/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ejus6000/IBM/blob/main/capstone/3.Interactive%20Visual%20Analytics%20and%20Dashboard/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ejus6000/IBM/blob/main/capstone/4.Predictive%20Analysis/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0.jpg"/><Relationship Id="rId4" Type="http://schemas.openxmlformats.org/officeDocument/2006/relationships/image" Target="../media/image29.jpg"/></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www.coursera.org/professional-certificates/ibm-data-science?&amp;instructors" TargetMode="External"/><Relationship Id="rId4" Type="http://schemas.openxmlformats.org/officeDocument/2006/relationships/hyperlink" Target="https://github.com/tejus6000/IBM/tree/main/capstone"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tejus6000/IBM/blob/main/capstone/1.Introduction/Data%20Collection%20Api%20.ipynb"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Tejus Varma Muppalla</a:t>
            </a:r>
          </a:p>
          <a:p>
            <a:r>
              <a:rPr lang="en-US" dirty="0">
                <a:solidFill>
                  <a:schemeClr val="bg2"/>
                </a:solidFill>
                <a:latin typeface="Abadi" panose="020B0604020104020204" pitchFamily="34" charset="0"/>
                <a:ea typeface="SF Pro" pitchFamily="2" charset="0"/>
                <a:cs typeface="SF Pro" pitchFamily="2" charset="0"/>
              </a:rPr>
              <a:t>06-01-2023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28600" y="1470025"/>
            <a:ext cx="11734799" cy="4957186"/>
          </a:xfrm>
          <a:prstGeom prst="rect">
            <a:avLst/>
          </a:prstGeom>
        </p:spPr>
        <p:txBody>
          <a:bodyPr/>
          <a:lstStyle/>
          <a:p>
            <a:pPr marL="0" indent="0">
              <a:lnSpc>
                <a:spcPct val="100000"/>
              </a:lnSpc>
              <a:spcBef>
                <a:spcPts val="1280"/>
              </a:spcBef>
              <a:buNone/>
            </a:pPr>
            <a:r>
              <a:rPr lang="en-US" sz="2200" spc="-15" dirty="0">
                <a:solidFill>
                  <a:srgbClr val="404040"/>
                </a:solidFill>
                <a:latin typeface="Carlito"/>
                <a:cs typeface="Carlito"/>
              </a:rPr>
              <a:t>Create </a:t>
            </a:r>
            <a:r>
              <a:rPr lang="en-US" sz="2200" dirty="0">
                <a:solidFill>
                  <a:srgbClr val="404040"/>
                </a:solidFill>
                <a:latin typeface="Carlito"/>
                <a:cs typeface="Carlito"/>
              </a:rPr>
              <a:t>a </a:t>
            </a:r>
            <a:r>
              <a:rPr lang="en-US" sz="2200" spc="-5" dirty="0">
                <a:solidFill>
                  <a:srgbClr val="404040"/>
                </a:solidFill>
                <a:latin typeface="Carlito"/>
                <a:cs typeface="Carlito"/>
              </a:rPr>
              <a:t>training label </a:t>
            </a:r>
            <a:r>
              <a:rPr lang="en-US" sz="2200" dirty="0">
                <a:solidFill>
                  <a:srgbClr val="404040"/>
                </a:solidFill>
                <a:latin typeface="Carlito"/>
                <a:cs typeface="Carlito"/>
              </a:rPr>
              <a:t>with </a:t>
            </a:r>
            <a:r>
              <a:rPr lang="en-US" sz="2200" spc="-5" dirty="0">
                <a:solidFill>
                  <a:srgbClr val="404040"/>
                </a:solidFill>
                <a:latin typeface="Carlito"/>
                <a:cs typeface="Carlito"/>
              </a:rPr>
              <a:t>landing </a:t>
            </a:r>
            <a:r>
              <a:rPr lang="en-US" sz="2200" spc="-15" dirty="0">
                <a:solidFill>
                  <a:srgbClr val="404040"/>
                </a:solidFill>
                <a:latin typeface="Carlito"/>
                <a:cs typeface="Carlito"/>
              </a:rPr>
              <a:t>outcomes </a:t>
            </a:r>
            <a:r>
              <a:rPr lang="en-US" sz="2200" spc="-5" dirty="0">
                <a:solidFill>
                  <a:srgbClr val="404040"/>
                </a:solidFill>
                <a:latin typeface="Carlito"/>
                <a:cs typeface="Carlito"/>
              </a:rPr>
              <a:t>where successful </a:t>
            </a:r>
            <a:r>
              <a:rPr lang="en-US" sz="2200" dirty="0">
                <a:solidFill>
                  <a:srgbClr val="404040"/>
                </a:solidFill>
                <a:latin typeface="Carlito"/>
                <a:cs typeface="Carlito"/>
              </a:rPr>
              <a:t>= 1 &amp; </a:t>
            </a:r>
            <a:r>
              <a:rPr lang="en-US" sz="2200" spc="-15" dirty="0">
                <a:solidFill>
                  <a:srgbClr val="404040"/>
                </a:solidFill>
                <a:latin typeface="Carlito"/>
                <a:cs typeface="Carlito"/>
              </a:rPr>
              <a:t>failure </a:t>
            </a:r>
            <a:r>
              <a:rPr lang="en-US" sz="2200" dirty="0">
                <a:solidFill>
                  <a:srgbClr val="404040"/>
                </a:solidFill>
                <a:latin typeface="Carlito"/>
                <a:cs typeface="Carlito"/>
              </a:rPr>
              <a:t>=</a:t>
            </a:r>
            <a:r>
              <a:rPr lang="en-US" sz="2200" spc="-85" dirty="0">
                <a:solidFill>
                  <a:srgbClr val="404040"/>
                </a:solidFill>
                <a:latin typeface="Carlito"/>
                <a:cs typeface="Carlito"/>
              </a:rPr>
              <a:t> </a:t>
            </a:r>
            <a:r>
              <a:rPr lang="en-US" sz="2200" dirty="0">
                <a:solidFill>
                  <a:srgbClr val="404040"/>
                </a:solidFill>
                <a:latin typeface="Carlito"/>
                <a:cs typeface="Carlito"/>
              </a:rPr>
              <a:t>0.</a:t>
            </a:r>
            <a:endParaRPr lang="en-US" sz="2200" dirty="0">
              <a:latin typeface="Carlito"/>
              <a:cs typeface="Carlito"/>
            </a:endParaRPr>
          </a:p>
          <a:p>
            <a:pPr marL="0" indent="0">
              <a:lnSpc>
                <a:spcPct val="100000"/>
              </a:lnSpc>
              <a:spcBef>
                <a:spcPts val="1175"/>
              </a:spcBef>
              <a:buNone/>
            </a:pPr>
            <a:r>
              <a:rPr lang="en-US" sz="2200" dirty="0">
                <a:solidFill>
                  <a:srgbClr val="404040"/>
                </a:solidFill>
                <a:latin typeface="Carlito"/>
                <a:cs typeface="Carlito"/>
              </a:rPr>
              <a:t>Outcome</a:t>
            </a:r>
            <a:r>
              <a:rPr lang="en-US" sz="2200" spc="-75" dirty="0">
                <a:solidFill>
                  <a:srgbClr val="404040"/>
                </a:solidFill>
                <a:latin typeface="Carlito"/>
                <a:cs typeface="Carlito"/>
              </a:rPr>
              <a:t> </a:t>
            </a:r>
            <a:r>
              <a:rPr lang="en-US" sz="2200" dirty="0">
                <a:solidFill>
                  <a:srgbClr val="404040"/>
                </a:solidFill>
                <a:latin typeface="Carlito"/>
                <a:cs typeface="Carlito"/>
              </a:rPr>
              <a:t>column</a:t>
            </a:r>
            <a:r>
              <a:rPr lang="en-US" sz="2200" spc="-45" dirty="0">
                <a:solidFill>
                  <a:srgbClr val="404040"/>
                </a:solidFill>
                <a:latin typeface="Carlito"/>
                <a:cs typeface="Carlito"/>
              </a:rPr>
              <a:t> </a:t>
            </a:r>
            <a:r>
              <a:rPr lang="en-US" sz="2200" spc="-5" dirty="0">
                <a:solidFill>
                  <a:srgbClr val="404040"/>
                </a:solidFill>
                <a:latin typeface="Carlito"/>
                <a:cs typeface="Carlito"/>
              </a:rPr>
              <a:t>has</a:t>
            </a:r>
            <a:r>
              <a:rPr lang="en-US" sz="2200" spc="-40" dirty="0">
                <a:solidFill>
                  <a:srgbClr val="404040"/>
                </a:solidFill>
                <a:latin typeface="Carlito"/>
                <a:cs typeface="Carlito"/>
              </a:rPr>
              <a:t> </a:t>
            </a:r>
            <a:r>
              <a:rPr lang="en-US" sz="2200" spc="-10" dirty="0">
                <a:solidFill>
                  <a:srgbClr val="404040"/>
                </a:solidFill>
                <a:latin typeface="Carlito"/>
                <a:cs typeface="Carlito"/>
              </a:rPr>
              <a:t>two</a:t>
            </a:r>
            <a:r>
              <a:rPr lang="en-US" sz="2200" spc="-25" dirty="0">
                <a:solidFill>
                  <a:srgbClr val="404040"/>
                </a:solidFill>
                <a:latin typeface="Carlito"/>
                <a:cs typeface="Carlito"/>
              </a:rPr>
              <a:t> </a:t>
            </a:r>
            <a:r>
              <a:rPr lang="en-US" sz="2200" dirty="0">
                <a:solidFill>
                  <a:srgbClr val="404040"/>
                </a:solidFill>
                <a:latin typeface="Carlito"/>
                <a:cs typeface="Carlito"/>
              </a:rPr>
              <a:t>components:</a:t>
            </a:r>
            <a:r>
              <a:rPr lang="en-US" sz="2200" spc="-75" dirty="0">
                <a:solidFill>
                  <a:srgbClr val="404040"/>
                </a:solidFill>
                <a:latin typeface="Carlito"/>
                <a:cs typeface="Carlito"/>
              </a:rPr>
              <a:t> </a:t>
            </a:r>
            <a:r>
              <a:rPr lang="en-US" sz="2200" dirty="0">
                <a:solidFill>
                  <a:srgbClr val="404040"/>
                </a:solidFill>
                <a:latin typeface="Carlito"/>
                <a:cs typeface="Carlito"/>
              </a:rPr>
              <a:t>‘Mission</a:t>
            </a:r>
            <a:r>
              <a:rPr lang="en-US" sz="2200" spc="5" dirty="0">
                <a:solidFill>
                  <a:srgbClr val="404040"/>
                </a:solidFill>
                <a:latin typeface="Carlito"/>
                <a:cs typeface="Carlito"/>
              </a:rPr>
              <a:t> </a:t>
            </a:r>
            <a:r>
              <a:rPr lang="en-US" sz="2200" spc="-5" dirty="0">
                <a:solidFill>
                  <a:srgbClr val="404040"/>
                </a:solidFill>
                <a:latin typeface="Carlito"/>
                <a:cs typeface="Carlito"/>
              </a:rPr>
              <a:t>Outcome’</a:t>
            </a:r>
            <a:r>
              <a:rPr lang="en-US" sz="2200" spc="-65" dirty="0">
                <a:solidFill>
                  <a:srgbClr val="404040"/>
                </a:solidFill>
                <a:latin typeface="Carlito"/>
                <a:cs typeface="Carlito"/>
              </a:rPr>
              <a:t> </a:t>
            </a:r>
            <a:r>
              <a:rPr lang="en-US" sz="2200" dirty="0">
                <a:solidFill>
                  <a:srgbClr val="404040"/>
                </a:solidFill>
                <a:latin typeface="Carlito"/>
                <a:cs typeface="Carlito"/>
              </a:rPr>
              <a:t>‘Landing</a:t>
            </a:r>
            <a:r>
              <a:rPr lang="en-US" sz="2200" spc="-50" dirty="0">
                <a:solidFill>
                  <a:srgbClr val="404040"/>
                </a:solidFill>
                <a:latin typeface="Carlito"/>
                <a:cs typeface="Carlito"/>
              </a:rPr>
              <a:t> </a:t>
            </a:r>
            <a:r>
              <a:rPr lang="en-US" sz="2200" spc="-5" dirty="0">
                <a:solidFill>
                  <a:srgbClr val="404040"/>
                </a:solidFill>
                <a:latin typeface="Carlito"/>
                <a:cs typeface="Carlito"/>
              </a:rPr>
              <a:t>Location’</a:t>
            </a:r>
            <a:endParaRPr lang="en-US" sz="2200" dirty="0">
              <a:latin typeface="Carlito"/>
              <a:cs typeface="Carlito"/>
            </a:endParaRPr>
          </a:p>
          <a:p>
            <a:pPr marL="0" marR="5080" indent="0">
              <a:lnSpc>
                <a:spcPct val="150000"/>
              </a:lnSpc>
              <a:spcBef>
                <a:spcPts val="290"/>
              </a:spcBef>
              <a:buNone/>
            </a:pPr>
            <a:r>
              <a:rPr lang="en-US" sz="2200" dirty="0">
                <a:solidFill>
                  <a:srgbClr val="404040"/>
                </a:solidFill>
                <a:latin typeface="Carlito"/>
                <a:cs typeface="Carlito"/>
              </a:rPr>
              <a:t>New </a:t>
            </a:r>
            <a:r>
              <a:rPr lang="en-US" sz="2200" spc="-5" dirty="0">
                <a:solidFill>
                  <a:srgbClr val="404040"/>
                </a:solidFill>
                <a:latin typeface="Carlito"/>
                <a:cs typeface="Carlito"/>
              </a:rPr>
              <a:t>training </a:t>
            </a:r>
            <a:r>
              <a:rPr lang="en-US" sz="2200" dirty="0">
                <a:solidFill>
                  <a:srgbClr val="404040"/>
                </a:solidFill>
                <a:latin typeface="Carlito"/>
                <a:cs typeface="Carlito"/>
              </a:rPr>
              <a:t>label column </a:t>
            </a:r>
            <a:r>
              <a:rPr lang="en-US" sz="2200" spc="-15" dirty="0">
                <a:solidFill>
                  <a:srgbClr val="404040"/>
                </a:solidFill>
                <a:latin typeface="Carlito"/>
                <a:cs typeface="Carlito"/>
              </a:rPr>
              <a:t>‘class’ </a:t>
            </a:r>
            <a:r>
              <a:rPr lang="en-US" sz="2200" spc="-5" dirty="0">
                <a:solidFill>
                  <a:srgbClr val="404040"/>
                </a:solidFill>
                <a:latin typeface="Carlito"/>
                <a:cs typeface="Carlito"/>
              </a:rPr>
              <a:t>with </a:t>
            </a:r>
            <a:r>
              <a:rPr lang="en-US" sz="2200" dirty="0">
                <a:solidFill>
                  <a:srgbClr val="404040"/>
                </a:solidFill>
                <a:latin typeface="Carlito"/>
                <a:cs typeface="Carlito"/>
              </a:rPr>
              <a:t>a </a:t>
            </a:r>
            <a:r>
              <a:rPr lang="en-US" sz="2200" spc="-5" dirty="0">
                <a:solidFill>
                  <a:srgbClr val="404040"/>
                </a:solidFill>
                <a:latin typeface="Carlito"/>
                <a:cs typeface="Carlito"/>
              </a:rPr>
              <a:t>value of </a:t>
            </a:r>
            <a:r>
              <a:rPr lang="en-US" sz="2200" dirty="0">
                <a:solidFill>
                  <a:srgbClr val="404040"/>
                </a:solidFill>
                <a:latin typeface="Carlito"/>
                <a:cs typeface="Carlito"/>
              </a:rPr>
              <a:t>1 </a:t>
            </a:r>
            <a:r>
              <a:rPr lang="en-US" sz="2200" spc="-5" dirty="0">
                <a:solidFill>
                  <a:srgbClr val="404040"/>
                </a:solidFill>
                <a:latin typeface="Carlito"/>
                <a:cs typeface="Carlito"/>
              </a:rPr>
              <a:t>if </a:t>
            </a:r>
            <a:r>
              <a:rPr lang="en-US" sz="2200" dirty="0">
                <a:solidFill>
                  <a:srgbClr val="404040"/>
                </a:solidFill>
                <a:latin typeface="Carlito"/>
                <a:cs typeface="Carlito"/>
              </a:rPr>
              <a:t>‘Mission </a:t>
            </a:r>
            <a:r>
              <a:rPr lang="en-US" sz="2200" spc="-5" dirty="0">
                <a:solidFill>
                  <a:srgbClr val="404040"/>
                </a:solidFill>
                <a:latin typeface="Carlito"/>
                <a:cs typeface="Carlito"/>
              </a:rPr>
              <a:t>Outcome’ is </a:t>
            </a:r>
            <a:r>
              <a:rPr lang="en-US" sz="2200" spc="-30" dirty="0">
                <a:solidFill>
                  <a:srgbClr val="404040"/>
                </a:solidFill>
                <a:latin typeface="Carlito"/>
                <a:cs typeface="Carlito"/>
              </a:rPr>
              <a:t>True </a:t>
            </a:r>
            <a:r>
              <a:rPr lang="en-US" sz="2200" dirty="0">
                <a:solidFill>
                  <a:srgbClr val="404040"/>
                </a:solidFill>
                <a:latin typeface="Carlito"/>
                <a:cs typeface="Carlito"/>
              </a:rPr>
              <a:t>and 0 </a:t>
            </a:r>
            <a:r>
              <a:rPr lang="en-US" sz="2200" spc="-5" dirty="0">
                <a:solidFill>
                  <a:srgbClr val="404040"/>
                </a:solidFill>
                <a:latin typeface="Carlito"/>
                <a:cs typeface="Carlito"/>
              </a:rPr>
              <a:t>otherwise.  </a:t>
            </a:r>
            <a:r>
              <a:rPr lang="en-US" sz="2200" u="heavy" spc="-20" dirty="0">
                <a:solidFill>
                  <a:srgbClr val="404040"/>
                </a:solidFill>
                <a:uFill>
                  <a:solidFill>
                    <a:srgbClr val="404040"/>
                  </a:solidFill>
                </a:uFill>
                <a:latin typeface="Carlito"/>
                <a:cs typeface="Carlito"/>
              </a:rPr>
              <a:t>Value </a:t>
            </a:r>
            <a:r>
              <a:rPr lang="en-US" sz="2200" u="heavy" dirty="0">
                <a:solidFill>
                  <a:srgbClr val="404040"/>
                </a:solidFill>
                <a:uFill>
                  <a:solidFill>
                    <a:srgbClr val="404040"/>
                  </a:solidFill>
                </a:uFill>
                <a:latin typeface="Carlito"/>
                <a:cs typeface="Carlito"/>
              </a:rPr>
              <a:t>Mapping:</a:t>
            </a:r>
            <a:endParaRPr lang="en-US" sz="2200" dirty="0">
              <a:latin typeface="Carlito"/>
              <a:cs typeface="Carlito"/>
            </a:endParaRPr>
          </a:p>
          <a:p>
            <a:pPr marL="0" indent="0">
              <a:lnSpc>
                <a:spcPct val="100000"/>
              </a:lnSpc>
              <a:spcBef>
                <a:spcPts val="1275"/>
              </a:spcBef>
              <a:buNone/>
            </a:pPr>
            <a:r>
              <a:rPr lang="en-US" sz="2200" spc="-30" dirty="0">
                <a:solidFill>
                  <a:srgbClr val="404040"/>
                </a:solidFill>
                <a:latin typeface="Carlito"/>
                <a:cs typeface="Carlito"/>
              </a:rPr>
              <a:t>True </a:t>
            </a:r>
            <a:r>
              <a:rPr lang="en-US" sz="2200" dirty="0">
                <a:solidFill>
                  <a:srgbClr val="404040"/>
                </a:solidFill>
                <a:latin typeface="Carlito"/>
                <a:cs typeface="Carlito"/>
              </a:rPr>
              <a:t>ASDS, </a:t>
            </a:r>
            <a:r>
              <a:rPr lang="en-US" sz="2200" spc="-30" dirty="0">
                <a:solidFill>
                  <a:srgbClr val="404040"/>
                </a:solidFill>
                <a:latin typeface="Carlito"/>
                <a:cs typeface="Carlito"/>
              </a:rPr>
              <a:t>True </a:t>
            </a:r>
            <a:r>
              <a:rPr lang="en-US" sz="2200" spc="-10" dirty="0">
                <a:solidFill>
                  <a:srgbClr val="404040"/>
                </a:solidFill>
                <a:latin typeface="Carlito"/>
                <a:cs typeface="Carlito"/>
              </a:rPr>
              <a:t>RTLS, </a:t>
            </a:r>
            <a:r>
              <a:rPr lang="en-US" sz="2200" dirty="0">
                <a:solidFill>
                  <a:srgbClr val="404040"/>
                </a:solidFill>
                <a:latin typeface="Carlito"/>
                <a:cs typeface="Carlito"/>
              </a:rPr>
              <a:t>&amp; </a:t>
            </a:r>
            <a:r>
              <a:rPr lang="en-US" sz="2200" spc="-30" dirty="0">
                <a:solidFill>
                  <a:srgbClr val="404040"/>
                </a:solidFill>
                <a:latin typeface="Carlito"/>
                <a:cs typeface="Carlito"/>
              </a:rPr>
              <a:t>True </a:t>
            </a:r>
            <a:r>
              <a:rPr lang="en-US" sz="2200" dirty="0">
                <a:solidFill>
                  <a:srgbClr val="404040"/>
                </a:solidFill>
                <a:latin typeface="Carlito"/>
                <a:cs typeface="Carlito"/>
              </a:rPr>
              <a:t>Ocean – </a:t>
            </a:r>
            <a:r>
              <a:rPr lang="en-US" sz="2200" spc="-10" dirty="0">
                <a:solidFill>
                  <a:srgbClr val="404040"/>
                </a:solidFill>
                <a:latin typeface="Carlito"/>
                <a:cs typeface="Carlito"/>
              </a:rPr>
              <a:t>set to </a:t>
            </a:r>
            <a:r>
              <a:rPr lang="en-US" sz="2200" spc="-5" dirty="0">
                <a:solidFill>
                  <a:srgbClr val="404040"/>
                </a:solidFill>
                <a:latin typeface="Carlito"/>
                <a:cs typeface="Carlito"/>
              </a:rPr>
              <a:t>-&gt;</a:t>
            </a:r>
            <a:r>
              <a:rPr lang="en-US" sz="2200" spc="-80" dirty="0">
                <a:solidFill>
                  <a:srgbClr val="404040"/>
                </a:solidFill>
                <a:latin typeface="Carlito"/>
                <a:cs typeface="Carlito"/>
              </a:rPr>
              <a:t> </a:t>
            </a:r>
            <a:r>
              <a:rPr lang="en-US" sz="2200" dirty="0">
                <a:solidFill>
                  <a:srgbClr val="404040"/>
                </a:solidFill>
                <a:latin typeface="Carlito"/>
                <a:cs typeface="Carlito"/>
              </a:rPr>
              <a:t>1</a:t>
            </a:r>
            <a:endParaRPr lang="en-US" sz="2200" dirty="0">
              <a:latin typeface="Carlito"/>
              <a:cs typeface="Carlito"/>
            </a:endParaRPr>
          </a:p>
          <a:p>
            <a:pPr marL="0" indent="0">
              <a:lnSpc>
                <a:spcPct val="100000"/>
              </a:lnSpc>
              <a:spcBef>
                <a:spcPts val="1200"/>
              </a:spcBef>
              <a:buNone/>
            </a:pPr>
            <a:r>
              <a:rPr lang="en-US" sz="2200" dirty="0">
                <a:solidFill>
                  <a:srgbClr val="404040"/>
                </a:solidFill>
                <a:latin typeface="Carlito"/>
                <a:cs typeface="Carlito"/>
              </a:rPr>
              <a:t>None </a:t>
            </a:r>
            <a:r>
              <a:rPr lang="en-US" sz="2200" dirty="0" err="1">
                <a:solidFill>
                  <a:srgbClr val="404040"/>
                </a:solidFill>
                <a:latin typeface="Carlito"/>
                <a:cs typeface="Carlito"/>
              </a:rPr>
              <a:t>None</a:t>
            </a:r>
            <a:r>
              <a:rPr lang="en-US" sz="2200" dirty="0">
                <a:solidFill>
                  <a:srgbClr val="404040"/>
                </a:solidFill>
                <a:latin typeface="Carlito"/>
                <a:cs typeface="Carlito"/>
              </a:rPr>
              <a:t>, </a:t>
            </a:r>
            <a:r>
              <a:rPr lang="en-US" sz="2200" spc="-15" dirty="0">
                <a:solidFill>
                  <a:srgbClr val="404040"/>
                </a:solidFill>
                <a:latin typeface="Carlito"/>
                <a:cs typeface="Carlito"/>
              </a:rPr>
              <a:t>False </a:t>
            </a:r>
            <a:r>
              <a:rPr lang="en-US" sz="2200" dirty="0">
                <a:solidFill>
                  <a:srgbClr val="404040"/>
                </a:solidFill>
                <a:latin typeface="Carlito"/>
                <a:cs typeface="Carlito"/>
              </a:rPr>
              <a:t>ASDS, None ASDS, </a:t>
            </a:r>
            <a:r>
              <a:rPr lang="en-US" sz="2200" spc="-15" dirty="0">
                <a:solidFill>
                  <a:srgbClr val="404040"/>
                </a:solidFill>
                <a:latin typeface="Carlito"/>
                <a:cs typeface="Carlito"/>
              </a:rPr>
              <a:t>False </a:t>
            </a:r>
            <a:r>
              <a:rPr lang="en-US" sz="2200" dirty="0">
                <a:solidFill>
                  <a:srgbClr val="404040"/>
                </a:solidFill>
                <a:latin typeface="Carlito"/>
                <a:cs typeface="Carlito"/>
              </a:rPr>
              <a:t>Ocean, </a:t>
            </a:r>
            <a:r>
              <a:rPr lang="en-US" sz="2200" spc="-15" dirty="0">
                <a:solidFill>
                  <a:srgbClr val="404040"/>
                </a:solidFill>
                <a:latin typeface="Carlito"/>
                <a:cs typeface="Carlito"/>
              </a:rPr>
              <a:t>False </a:t>
            </a:r>
            <a:r>
              <a:rPr lang="en-US" sz="2200" spc="-10" dirty="0">
                <a:solidFill>
                  <a:srgbClr val="404040"/>
                </a:solidFill>
                <a:latin typeface="Carlito"/>
                <a:cs typeface="Carlito"/>
              </a:rPr>
              <a:t>RTLS </a:t>
            </a:r>
            <a:r>
              <a:rPr lang="en-US" sz="2200" dirty="0">
                <a:solidFill>
                  <a:srgbClr val="404040"/>
                </a:solidFill>
                <a:latin typeface="Carlito"/>
                <a:cs typeface="Carlito"/>
              </a:rPr>
              <a:t>– </a:t>
            </a:r>
            <a:r>
              <a:rPr lang="en-US" sz="2200" spc="-10" dirty="0">
                <a:solidFill>
                  <a:srgbClr val="404040"/>
                </a:solidFill>
                <a:latin typeface="Carlito"/>
                <a:cs typeface="Carlito"/>
              </a:rPr>
              <a:t>set to </a:t>
            </a:r>
            <a:r>
              <a:rPr lang="en-US" sz="2200" spc="-5" dirty="0">
                <a:solidFill>
                  <a:srgbClr val="404040"/>
                </a:solidFill>
                <a:latin typeface="Carlito"/>
                <a:cs typeface="Carlito"/>
              </a:rPr>
              <a:t>-&gt;</a:t>
            </a:r>
            <a:r>
              <a:rPr lang="en-US" sz="2200" spc="-105" dirty="0">
                <a:solidFill>
                  <a:srgbClr val="404040"/>
                </a:solidFill>
                <a:latin typeface="Carlito"/>
                <a:cs typeface="Carlito"/>
              </a:rPr>
              <a:t> </a:t>
            </a:r>
            <a:r>
              <a:rPr lang="en-US" sz="2200" dirty="0">
                <a:solidFill>
                  <a:srgbClr val="404040"/>
                </a:solidFill>
                <a:latin typeface="Carlito"/>
                <a:cs typeface="Carlito"/>
              </a:rPr>
              <a:t>0</a:t>
            </a:r>
            <a:endParaRPr lang="en-US" sz="2200" dirty="0">
              <a:latin typeface="Carlito"/>
              <a:cs typeface="Carlito"/>
            </a:endParaRPr>
          </a:p>
          <a:p>
            <a:pPr marL="0" indent="0">
              <a:lnSpc>
                <a:spcPct val="100000"/>
              </a:lnSpc>
              <a:spcBef>
                <a:spcPts val="5"/>
              </a:spcBef>
              <a:buNone/>
            </a:pPr>
            <a:endParaRPr lang="en-US" sz="2200" dirty="0">
              <a:latin typeface="Carlito"/>
              <a:cs typeface="Carlito"/>
            </a:endParaRPr>
          </a:p>
          <a:p>
            <a:pPr marL="0" marR="1900555" indent="0">
              <a:lnSpc>
                <a:spcPct val="148000"/>
              </a:lnSpc>
              <a:buNone/>
            </a:pPr>
            <a:r>
              <a:rPr lang="en-US" sz="2200" u="heavy" spc="-5" dirty="0">
                <a:solidFill>
                  <a:srgbClr val="404040"/>
                </a:solidFill>
                <a:uFill>
                  <a:solidFill>
                    <a:srgbClr val="404040"/>
                  </a:solidFill>
                </a:uFill>
                <a:latin typeface="Carlito"/>
                <a:cs typeface="Carlito"/>
              </a:rPr>
              <a:t>GitHub url:</a:t>
            </a:r>
          </a:p>
          <a:p>
            <a:pPr marL="0" marR="1900555" indent="0">
              <a:lnSpc>
                <a:spcPct val="148000"/>
              </a:lnSpc>
              <a:buNone/>
            </a:pPr>
            <a:r>
              <a:rPr lang="en-US" sz="2200" dirty="0">
                <a:latin typeface="Carlito"/>
                <a:hlinkClick r:id="rId3"/>
              </a:rPr>
              <a:t>https://github.com/tejus6000/IBM/blob/main/capstone/1.Introduction/Data%20wrangling%20.ipynb</a:t>
            </a:r>
            <a:endParaRPr lang="en-US" sz="2200" dirty="0">
              <a:latin typeface="Carlito"/>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0800"/>
            <a:ext cx="10687962" cy="4856163"/>
          </a:xfrm>
          <a:prstGeom prst="rect">
            <a:avLst/>
          </a:prstGeom>
        </p:spPr>
        <p:txBody>
          <a:bodyPr lIns="91440" tIns="45720" rIns="91440" bIns="45720" anchor="t"/>
          <a:lstStyle/>
          <a:p>
            <a:pPr marL="0" marR="556260" indent="0">
              <a:lnSpc>
                <a:spcPts val="2210"/>
              </a:lnSpc>
              <a:spcBef>
                <a:spcPts val="335"/>
              </a:spcBef>
              <a:buNone/>
            </a:pPr>
            <a:r>
              <a:rPr lang="en-US" sz="2200" spc="-20" dirty="0">
                <a:solidFill>
                  <a:srgbClr val="404040"/>
                </a:solidFill>
                <a:latin typeface="Carlito"/>
                <a:cs typeface="Carlito"/>
              </a:rPr>
              <a:t>Exploratory </a:t>
            </a:r>
            <a:r>
              <a:rPr lang="en-US" sz="2200" spc="-25" dirty="0">
                <a:solidFill>
                  <a:srgbClr val="404040"/>
                </a:solidFill>
                <a:latin typeface="Carlito"/>
                <a:cs typeface="Carlito"/>
              </a:rPr>
              <a:t>Data </a:t>
            </a:r>
            <a:r>
              <a:rPr lang="en-US" sz="2200" spc="-15" dirty="0">
                <a:solidFill>
                  <a:srgbClr val="404040"/>
                </a:solidFill>
                <a:latin typeface="Carlito"/>
                <a:cs typeface="Carlito"/>
              </a:rPr>
              <a:t>Analysis </a:t>
            </a:r>
            <a:r>
              <a:rPr lang="en-US" sz="2200" spc="-20" dirty="0">
                <a:solidFill>
                  <a:srgbClr val="404040"/>
                </a:solidFill>
                <a:latin typeface="Carlito"/>
                <a:cs typeface="Carlito"/>
              </a:rPr>
              <a:t>performed </a:t>
            </a:r>
            <a:r>
              <a:rPr lang="en-US" sz="2200" spc="-5" dirty="0">
                <a:solidFill>
                  <a:srgbClr val="404040"/>
                </a:solidFill>
                <a:latin typeface="Carlito"/>
                <a:cs typeface="Carlito"/>
              </a:rPr>
              <a:t>on variables </a:t>
            </a:r>
            <a:r>
              <a:rPr lang="en-US" sz="2200" spc="-15" dirty="0">
                <a:solidFill>
                  <a:srgbClr val="404040"/>
                </a:solidFill>
                <a:latin typeface="Carlito"/>
                <a:cs typeface="Carlito"/>
              </a:rPr>
              <a:t>Flight </a:t>
            </a:r>
            <a:r>
              <a:rPr lang="en-US" sz="2200" spc="-50" dirty="0">
                <a:solidFill>
                  <a:srgbClr val="404040"/>
                </a:solidFill>
                <a:latin typeface="Carlito"/>
                <a:cs typeface="Carlito"/>
              </a:rPr>
              <a:t>Number, </a:t>
            </a:r>
            <a:r>
              <a:rPr lang="en-US" sz="2200" spc="-25" dirty="0">
                <a:solidFill>
                  <a:srgbClr val="404040"/>
                </a:solidFill>
                <a:latin typeface="Carlito"/>
                <a:cs typeface="Carlito"/>
              </a:rPr>
              <a:t>Payload </a:t>
            </a:r>
            <a:r>
              <a:rPr lang="en-US" sz="2200" dirty="0">
                <a:solidFill>
                  <a:srgbClr val="404040"/>
                </a:solidFill>
                <a:latin typeface="Carlito"/>
                <a:cs typeface="Carlito"/>
              </a:rPr>
              <a:t>Mass, </a:t>
            </a:r>
            <a:r>
              <a:rPr lang="en-US" sz="2200" spc="-5" dirty="0">
                <a:solidFill>
                  <a:srgbClr val="404040"/>
                </a:solidFill>
                <a:latin typeface="Carlito"/>
                <a:cs typeface="Carlito"/>
              </a:rPr>
              <a:t>Launch </a:t>
            </a:r>
            <a:r>
              <a:rPr lang="en-US" sz="2200" spc="-15" dirty="0">
                <a:solidFill>
                  <a:srgbClr val="404040"/>
                </a:solidFill>
                <a:latin typeface="Carlito"/>
                <a:cs typeface="Carlito"/>
              </a:rPr>
              <a:t>Site,  </a:t>
            </a:r>
            <a:r>
              <a:rPr lang="en-US" sz="2200" spc="-5" dirty="0">
                <a:solidFill>
                  <a:srgbClr val="404040"/>
                </a:solidFill>
                <a:latin typeface="Carlito"/>
                <a:cs typeface="Carlito"/>
              </a:rPr>
              <a:t>Orbit, Class </a:t>
            </a:r>
            <a:r>
              <a:rPr lang="en-US" sz="2200" dirty="0">
                <a:solidFill>
                  <a:srgbClr val="404040"/>
                </a:solidFill>
                <a:latin typeface="Carlito"/>
                <a:cs typeface="Carlito"/>
              </a:rPr>
              <a:t>and</a:t>
            </a:r>
            <a:r>
              <a:rPr lang="en-US" sz="2200" spc="-45" dirty="0">
                <a:solidFill>
                  <a:srgbClr val="404040"/>
                </a:solidFill>
                <a:latin typeface="Carlito"/>
                <a:cs typeface="Carlito"/>
              </a:rPr>
              <a:t> </a:t>
            </a:r>
            <a:r>
              <a:rPr lang="en-US" sz="2200" spc="-130" dirty="0">
                <a:solidFill>
                  <a:srgbClr val="404040"/>
                </a:solidFill>
                <a:latin typeface="Carlito"/>
                <a:cs typeface="Carlito"/>
              </a:rPr>
              <a:t>Year.</a:t>
            </a:r>
            <a:endParaRPr lang="en-US" sz="2200" dirty="0">
              <a:latin typeface="Carlito"/>
              <a:cs typeface="Carlito"/>
            </a:endParaRPr>
          </a:p>
          <a:p>
            <a:pPr marL="0" indent="0">
              <a:lnSpc>
                <a:spcPct val="100000"/>
              </a:lnSpc>
              <a:spcBef>
                <a:spcPts val="1050"/>
              </a:spcBef>
              <a:buNone/>
            </a:pPr>
            <a:r>
              <a:rPr lang="en-US" sz="2200" u="heavy" spc="-5" dirty="0">
                <a:solidFill>
                  <a:srgbClr val="404040"/>
                </a:solidFill>
                <a:uFill>
                  <a:solidFill>
                    <a:srgbClr val="404040"/>
                  </a:solidFill>
                </a:uFill>
                <a:latin typeface="Carlito"/>
                <a:cs typeface="Carlito"/>
              </a:rPr>
              <a:t>Plots</a:t>
            </a:r>
            <a:r>
              <a:rPr lang="en-US" sz="2200" u="heavy" spc="-55" dirty="0">
                <a:solidFill>
                  <a:srgbClr val="404040"/>
                </a:solidFill>
                <a:uFill>
                  <a:solidFill>
                    <a:srgbClr val="404040"/>
                  </a:solidFill>
                </a:uFill>
                <a:latin typeface="Carlito"/>
                <a:cs typeface="Carlito"/>
              </a:rPr>
              <a:t> </a:t>
            </a:r>
            <a:r>
              <a:rPr lang="en-US" sz="2200" u="heavy" spc="-5" dirty="0">
                <a:solidFill>
                  <a:srgbClr val="404040"/>
                </a:solidFill>
                <a:uFill>
                  <a:solidFill>
                    <a:srgbClr val="404040"/>
                  </a:solidFill>
                </a:uFill>
                <a:latin typeface="Carlito"/>
                <a:cs typeface="Carlito"/>
              </a:rPr>
              <a:t>Used:</a:t>
            </a:r>
            <a:endParaRPr lang="en-US" sz="2200" dirty="0">
              <a:latin typeface="Carlito"/>
              <a:cs typeface="Carlito"/>
            </a:endParaRPr>
          </a:p>
          <a:p>
            <a:pPr marL="0" marR="405765" indent="0">
              <a:lnSpc>
                <a:spcPts val="2210"/>
              </a:lnSpc>
              <a:spcBef>
                <a:spcPts val="1430"/>
              </a:spcBef>
              <a:buNone/>
            </a:pPr>
            <a:r>
              <a:rPr lang="en-US" sz="2200" spc="-15" dirty="0">
                <a:solidFill>
                  <a:srgbClr val="404040"/>
                </a:solidFill>
                <a:latin typeface="Carlito"/>
                <a:cs typeface="Carlito"/>
              </a:rPr>
              <a:t>Flight </a:t>
            </a:r>
            <a:r>
              <a:rPr lang="en-US" sz="2200" dirty="0">
                <a:solidFill>
                  <a:srgbClr val="404040"/>
                </a:solidFill>
                <a:latin typeface="Carlito"/>
                <a:cs typeface="Carlito"/>
              </a:rPr>
              <a:t>Number </a:t>
            </a:r>
            <a:r>
              <a:rPr lang="en-US" sz="2200" spc="-20" dirty="0">
                <a:solidFill>
                  <a:srgbClr val="404040"/>
                </a:solidFill>
                <a:latin typeface="Carlito"/>
                <a:cs typeface="Carlito"/>
              </a:rPr>
              <a:t>vs. </a:t>
            </a:r>
            <a:r>
              <a:rPr lang="en-US" sz="2200" spc="-25" dirty="0">
                <a:solidFill>
                  <a:srgbClr val="404040"/>
                </a:solidFill>
                <a:latin typeface="Carlito"/>
                <a:cs typeface="Carlito"/>
              </a:rPr>
              <a:t>Payload </a:t>
            </a:r>
            <a:r>
              <a:rPr lang="en-US" sz="2200" dirty="0">
                <a:solidFill>
                  <a:srgbClr val="404040"/>
                </a:solidFill>
                <a:latin typeface="Carlito"/>
                <a:cs typeface="Carlito"/>
              </a:rPr>
              <a:t>Mass, </a:t>
            </a:r>
            <a:r>
              <a:rPr lang="en-US" sz="2200" spc="-10" dirty="0">
                <a:solidFill>
                  <a:srgbClr val="404040"/>
                </a:solidFill>
                <a:latin typeface="Carlito"/>
                <a:cs typeface="Carlito"/>
              </a:rPr>
              <a:t>Flight </a:t>
            </a:r>
            <a:r>
              <a:rPr lang="en-US" sz="2200" dirty="0">
                <a:solidFill>
                  <a:srgbClr val="404040"/>
                </a:solidFill>
                <a:latin typeface="Carlito"/>
                <a:cs typeface="Carlito"/>
              </a:rPr>
              <a:t>Number </a:t>
            </a:r>
            <a:r>
              <a:rPr lang="en-US" sz="2200" spc="-20" dirty="0">
                <a:solidFill>
                  <a:srgbClr val="404040"/>
                </a:solidFill>
                <a:latin typeface="Carlito"/>
                <a:cs typeface="Carlito"/>
              </a:rPr>
              <a:t>vs. </a:t>
            </a:r>
            <a:r>
              <a:rPr lang="en-US" sz="2200" spc="-5" dirty="0">
                <a:solidFill>
                  <a:srgbClr val="404040"/>
                </a:solidFill>
                <a:latin typeface="Carlito"/>
                <a:cs typeface="Carlito"/>
              </a:rPr>
              <a:t>Launch </a:t>
            </a:r>
            <a:r>
              <a:rPr lang="en-US" sz="2200" spc="-15" dirty="0">
                <a:solidFill>
                  <a:srgbClr val="404040"/>
                </a:solidFill>
                <a:latin typeface="Carlito"/>
                <a:cs typeface="Carlito"/>
              </a:rPr>
              <a:t>Site, </a:t>
            </a:r>
            <a:r>
              <a:rPr lang="en-US" sz="2200" spc="-25" dirty="0">
                <a:solidFill>
                  <a:srgbClr val="404040"/>
                </a:solidFill>
                <a:latin typeface="Carlito"/>
                <a:cs typeface="Carlito"/>
              </a:rPr>
              <a:t>Payload </a:t>
            </a:r>
            <a:r>
              <a:rPr lang="en-US" sz="2200" dirty="0">
                <a:solidFill>
                  <a:srgbClr val="404040"/>
                </a:solidFill>
                <a:latin typeface="Carlito"/>
                <a:cs typeface="Carlito"/>
              </a:rPr>
              <a:t>Mass </a:t>
            </a:r>
            <a:r>
              <a:rPr lang="en-US" sz="2200" spc="-20" dirty="0">
                <a:solidFill>
                  <a:srgbClr val="404040"/>
                </a:solidFill>
                <a:latin typeface="Carlito"/>
                <a:cs typeface="Carlito"/>
              </a:rPr>
              <a:t>vs. </a:t>
            </a:r>
            <a:r>
              <a:rPr lang="en-US" sz="2200" spc="-5" dirty="0">
                <a:solidFill>
                  <a:srgbClr val="404040"/>
                </a:solidFill>
                <a:latin typeface="Carlito"/>
                <a:cs typeface="Carlito"/>
              </a:rPr>
              <a:t>Launch </a:t>
            </a:r>
            <a:r>
              <a:rPr lang="en-US" sz="2200" spc="-15" dirty="0">
                <a:solidFill>
                  <a:srgbClr val="404040"/>
                </a:solidFill>
                <a:latin typeface="Carlito"/>
                <a:cs typeface="Carlito"/>
              </a:rPr>
              <a:t>Site,  </a:t>
            </a:r>
            <a:r>
              <a:rPr lang="en-US" sz="2200" spc="-5" dirty="0">
                <a:solidFill>
                  <a:srgbClr val="404040"/>
                </a:solidFill>
                <a:latin typeface="Carlito"/>
                <a:cs typeface="Carlito"/>
              </a:rPr>
              <a:t>Orbit </a:t>
            </a:r>
            <a:r>
              <a:rPr lang="en-US" sz="2200" spc="-20" dirty="0">
                <a:solidFill>
                  <a:srgbClr val="404040"/>
                </a:solidFill>
                <a:latin typeface="Carlito"/>
                <a:cs typeface="Carlito"/>
              </a:rPr>
              <a:t>vs. </a:t>
            </a:r>
            <a:r>
              <a:rPr lang="en-US" sz="2200" dirty="0">
                <a:solidFill>
                  <a:srgbClr val="404040"/>
                </a:solidFill>
                <a:latin typeface="Carlito"/>
                <a:cs typeface="Carlito"/>
              </a:rPr>
              <a:t>Success </a:t>
            </a:r>
            <a:r>
              <a:rPr lang="en-US" sz="2200" spc="-20" dirty="0">
                <a:solidFill>
                  <a:srgbClr val="404040"/>
                </a:solidFill>
                <a:latin typeface="Carlito"/>
                <a:cs typeface="Carlito"/>
              </a:rPr>
              <a:t>Rate, </a:t>
            </a:r>
            <a:r>
              <a:rPr lang="en-US" sz="2200" spc="-10" dirty="0">
                <a:solidFill>
                  <a:srgbClr val="404040"/>
                </a:solidFill>
                <a:latin typeface="Carlito"/>
                <a:cs typeface="Carlito"/>
              </a:rPr>
              <a:t>Flight </a:t>
            </a:r>
            <a:r>
              <a:rPr lang="en-US" sz="2200" dirty="0">
                <a:solidFill>
                  <a:srgbClr val="404040"/>
                </a:solidFill>
                <a:latin typeface="Carlito"/>
                <a:cs typeface="Carlito"/>
              </a:rPr>
              <a:t>Number </a:t>
            </a:r>
            <a:r>
              <a:rPr lang="en-US" sz="2200" spc="-20" dirty="0">
                <a:solidFill>
                  <a:srgbClr val="404040"/>
                </a:solidFill>
                <a:latin typeface="Carlito"/>
                <a:cs typeface="Carlito"/>
              </a:rPr>
              <a:t>vs. </a:t>
            </a:r>
            <a:r>
              <a:rPr lang="en-US" sz="2200" spc="-5" dirty="0">
                <a:solidFill>
                  <a:srgbClr val="404040"/>
                </a:solidFill>
                <a:latin typeface="Carlito"/>
                <a:cs typeface="Carlito"/>
              </a:rPr>
              <a:t>Orbit, </a:t>
            </a:r>
            <a:r>
              <a:rPr lang="en-US" sz="2200" spc="-25" dirty="0">
                <a:solidFill>
                  <a:srgbClr val="404040"/>
                </a:solidFill>
                <a:latin typeface="Carlito"/>
                <a:cs typeface="Carlito"/>
              </a:rPr>
              <a:t>Payload </a:t>
            </a:r>
            <a:r>
              <a:rPr lang="en-US" sz="2200" spc="-15" dirty="0">
                <a:solidFill>
                  <a:srgbClr val="404040"/>
                </a:solidFill>
                <a:latin typeface="Carlito"/>
                <a:cs typeface="Carlito"/>
              </a:rPr>
              <a:t>vs </a:t>
            </a:r>
            <a:r>
              <a:rPr lang="en-US" sz="2200" spc="-5" dirty="0">
                <a:solidFill>
                  <a:srgbClr val="404040"/>
                </a:solidFill>
                <a:latin typeface="Carlito"/>
                <a:cs typeface="Carlito"/>
              </a:rPr>
              <a:t>Orbit, </a:t>
            </a:r>
            <a:r>
              <a:rPr lang="en-US" sz="2200" dirty="0">
                <a:solidFill>
                  <a:srgbClr val="404040"/>
                </a:solidFill>
                <a:latin typeface="Carlito"/>
                <a:cs typeface="Carlito"/>
              </a:rPr>
              <a:t>and Success </a:t>
            </a:r>
            <a:r>
              <a:rPr lang="en-US" sz="2200" spc="-60" dirty="0">
                <a:solidFill>
                  <a:srgbClr val="404040"/>
                </a:solidFill>
                <a:latin typeface="Carlito"/>
                <a:cs typeface="Carlito"/>
              </a:rPr>
              <a:t>Yearly</a:t>
            </a:r>
            <a:r>
              <a:rPr lang="en-US" sz="2200" spc="70" dirty="0">
                <a:solidFill>
                  <a:srgbClr val="404040"/>
                </a:solidFill>
                <a:latin typeface="Carlito"/>
                <a:cs typeface="Carlito"/>
              </a:rPr>
              <a:t> </a:t>
            </a:r>
            <a:r>
              <a:rPr lang="en-US" sz="2200" spc="-60" dirty="0">
                <a:solidFill>
                  <a:srgbClr val="404040"/>
                </a:solidFill>
                <a:latin typeface="Carlito"/>
                <a:cs typeface="Carlito"/>
              </a:rPr>
              <a:t>Trend</a:t>
            </a:r>
            <a:endParaRPr lang="en-US" sz="2200" dirty="0">
              <a:latin typeface="Carlito"/>
              <a:cs typeface="Carlito"/>
            </a:endParaRPr>
          </a:p>
          <a:p>
            <a:pPr marL="0" indent="0">
              <a:lnSpc>
                <a:spcPts val="2300"/>
              </a:lnSpc>
              <a:spcBef>
                <a:spcPts val="1160"/>
              </a:spcBef>
              <a:buNone/>
            </a:pPr>
            <a:r>
              <a:rPr lang="en-US" sz="2200" spc="-25" dirty="0">
                <a:solidFill>
                  <a:srgbClr val="404040"/>
                </a:solidFill>
                <a:latin typeface="Carlito"/>
                <a:cs typeface="Carlito"/>
              </a:rPr>
              <a:t>Scatter </a:t>
            </a:r>
            <a:r>
              <a:rPr lang="en-US" sz="2200" spc="-5" dirty="0">
                <a:solidFill>
                  <a:srgbClr val="404040"/>
                </a:solidFill>
                <a:latin typeface="Carlito"/>
                <a:cs typeface="Carlito"/>
              </a:rPr>
              <a:t>plots, line </a:t>
            </a:r>
            <a:r>
              <a:rPr lang="en-US" sz="2200" dirty="0">
                <a:solidFill>
                  <a:srgbClr val="404040"/>
                </a:solidFill>
                <a:latin typeface="Carlito"/>
                <a:cs typeface="Carlito"/>
              </a:rPr>
              <a:t>charts, and </a:t>
            </a:r>
            <a:r>
              <a:rPr lang="en-US" sz="2200" spc="-5" dirty="0">
                <a:solidFill>
                  <a:srgbClr val="404040"/>
                </a:solidFill>
                <a:latin typeface="Carlito"/>
                <a:cs typeface="Carlito"/>
              </a:rPr>
              <a:t>bar plots </a:t>
            </a:r>
            <a:r>
              <a:rPr lang="en-US" sz="2200" spc="-20" dirty="0">
                <a:solidFill>
                  <a:srgbClr val="404040"/>
                </a:solidFill>
                <a:latin typeface="Carlito"/>
                <a:cs typeface="Carlito"/>
              </a:rPr>
              <a:t>were </a:t>
            </a:r>
            <a:r>
              <a:rPr lang="en-US" sz="2200" spc="-5" dirty="0">
                <a:solidFill>
                  <a:srgbClr val="404040"/>
                </a:solidFill>
                <a:latin typeface="Carlito"/>
                <a:cs typeface="Carlito"/>
              </a:rPr>
              <a:t>used </a:t>
            </a:r>
            <a:r>
              <a:rPr lang="en-US" sz="2200" spc="-20" dirty="0">
                <a:solidFill>
                  <a:srgbClr val="404040"/>
                </a:solidFill>
                <a:latin typeface="Carlito"/>
                <a:cs typeface="Carlito"/>
              </a:rPr>
              <a:t>to compare </a:t>
            </a:r>
            <a:r>
              <a:rPr lang="en-US" sz="2200" spc="-5" dirty="0">
                <a:solidFill>
                  <a:srgbClr val="404040"/>
                </a:solidFill>
                <a:latin typeface="Carlito"/>
                <a:cs typeface="Carlito"/>
              </a:rPr>
              <a:t>relationships between variables</a:t>
            </a:r>
            <a:r>
              <a:rPr lang="en-US" sz="2200" spc="-20" dirty="0">
                <a:solidFill>
                  <a:srgbClr val="404040"/>
                </a:solidFill>
                <a:latin typeface="Carlito"/>
                <a:cs typeface="Carlito"/>
              </a:rPr>
              <a:t> to</a:t>
            </a:r>
            <a:endParaRPr lang="en-US" sz="2200" dirty="0">
              <a:latin typeface="Carlito"/>
              <a:cs typeface="Carlito"/>
            </a:endParaRPr>
          </a:p>
          <a:p>
            <a:pPr marL="0" indent="0">
              <a:lnSpc>
                <a:spcPts val="2300"/>
              </a:lnSpc>
              <a:buNone/>
            </a:pPr>
            <a:r>
              <a:rPr lang="en-US" sz="2200" spc="-5" dirty="0">
                <a:solidFill>
                  <a:srgbClr val="404040"/>
                </a:solidFill>
                <a:latin typeface="Carlito"/>
                <a:cs typeface="Carlito"/>
              </a:rPr>
              <a:t>decide if </a:t>
            </a:r>
            <a:r>
              <a:rPr lang="en-US" sz="2200" dirty="0">
                <a:solidFill>
                  <a:srgbClr val="404040"/>
                </a:solidFill>
                <a:latin typeface="Carlito"/>
                <a:cs typeface="Carlito"/>
              </a:rPr>
              <a:t>a </a:t>
            </a:r>
            <a:r>
              <a:rPr lang="en-US" sz="2200" spc="-10" dirty="0">
                <a:solidFill>
                  <a:srgbClr val="404040"/>
                </a:solidFill>
                <a:latin typeface="Carlito"/>
                <a:cs typeface="Carlito"/>
              </a:rPr>
              <a:t>relationship </a:t>
            </a:r>
            <a:r>
              <a:rPr lang="en-US" sz="2200" spc="-25" dirty="0">
                <a:solidFill>
                  <a:srgbClr val="404040"/>
                </a:solidFill>
                <a:latin typeface="Carlito"/>
                <a:cs typeface="Carlito"/>
              </a:rPr>
              <a:t>exists </a:t>
            </a:r>
            <a:r>
              <a:rPr lang="en-US" sz="2200" dirty="0">
                <a:solidFill>
                  <a:srgbClr val="404040"/>
                </a:solidFill>
                <a:latin typeface="Carlito"/>
                <a:cs typeface="Carlito"/>
              </a:rPr>
              <a:t>so </a:t>
            </a:r>
            <a:r>
              <a:rPr lang="en-US" sz="2200" spc="-5" dirty="0">
                <a:solidFill>
                  <a:srgbClr val="404040"/>
                </a:solidFill>
                <a:latin typeface="Carlito"/>
                <a:cs typeface="Carlito"/>
              </a:rPr>
              <a:t>that they could </a:t>
            </a:r>
            <a:r>
              <a:rPr lang="en-US" sz="2200" dirty="0">
                <a:solidFill>
                  <a:srgbClr val="404040"/>
                </a:solidFill>
                <a:latin typeface="Carlito"/>
                <a:cs typeface="Carlito"/>
              </a:rPr>
              <a:t>be </a:t>
            </a:r>
            <a:r>
              <a:rPr lang="en-US" sz="2200" spc="-5" dirty="0">
                <a:solidFill>
                  <a:srgbClr val="404040"/>
                </a:solidFill>
                <a:latin typeface="Carlito"/>
                <a:cs typeface="Carlito"/>
              </a:rPr>
              <a:t>used in </a:t>
            </a:r>
            <a:r>
              <a:rPr lang="en-US" sz="2200" spc="-10" dirty="0">
                <a:solidFill>
                  <a:srgbClr val="404040"/>
                </a:solidFill>
                <a:latin typeface="Carlito"/>
                <a:cs typeface="Carlito"/>
              </a:rPr>
              <a:t>training </a:t>
            </a:r>
            <a:r>
              <a:rPr lang="en-US" sz="2200" dirty="0">
                <a:solidFill>
                  <a:srgbClr val="404040"/>
                </a:solidFill>
                <a:latin typeface="Carlito"/>
                <a:cs typeface="Carlito"/>
              </a:rPr>
              <a:t>the machine </a:t>
            </a:r>
            <a:r>
              <a:rPr lang="en-US" sz="2200" spc="-5" dirty="0">
                <a:solidFill>
                  <a:srgbClr val="404040"/>
                </a:solidFill>
                <a:latin typeface="Carlito"/>
                <a:cs typeface="Carlito"/>
              </a:rPr>
              <a:t>learning</a:t>
            </a:r>
            <a:r>
              <a:rPr lang="en-US" sz="2200" spc="-45" dirty="0">
                <a:solidFill>
                  <a:srgbClr val="404040"/>
                </a:solidFill>
                <a:latin typeface="Carlito"/>
                <a:cs typeface="Carlito"/>
              </a:rPr>
              <a:t> </a:t>
            </a:r>
            <a:r>
              <a:rPr lang="en-US" sz="2200" spc="-5" dirty="0">
                <a:solidFill>
                  <a:srgbClr val="404040"/>
                </a:solidFill>
                <a:latin typeface="Carlito"/>
                <a:cs typeface="Carlito"/>
              </a:rPr>
              <a:t>model</a:t>
            </a:r>
            <a:endParaRPr lang="en-US" sz="2200" dirty="0">
              <a:latin typeface="Carlito"/>
              <a:cs typeface="Carlito"/>
            </a:endParaRPr>
          </a:p>
          <a:p>
            <a:pPr marL="0" marR="5080" indent="0">
              <a:lnSpc>
                <a:spcPct val="100000"/>
              </a:lnSpc>
              <a:spcBef>
                <a:spcPts val="1105"/>
              </a:spcBef>
              <a:buNone/>
            </a:pPr>
            <a:r>
              <a:rPr lang="en-US" sz="2200" u="heavy" dirty="0">
                <a:solidFill>
                  <a:srgbClr val="404040"/>
                </a:solidFill>
                <a:uFill>
                  <a:solidFill>
                    <a:srgbClr val="404040"/>
                  </a:solidFill>
                </a:uFill>
                <a:latin typeface="Carlito"/>
                <a:cs typeface="Carlito"/>
              </a:rPr>
              <a:t>GitHub </a:t>
            </a:r>
            <a:r>
              <a:rPr lang="en-US" sz="2200" u="heavy" spc="-5" dirty="0">
                <a:solidFill>
                  <a:srgbClr val="404040"/>
                </a:solidFill>
                <a:uFill>
                  <a:solidFill>
                    <a:srgbClr val="404040"/>
                  </a:solidFill>
                </a:uFill>
                <a:latin typeface="Carlito"/>
                <a:cs typeface="Carlito"/>
              </a:rPr>
              <a:t>url:</a:t>
            </a:r>
          </a:p>
          <a:p>
            <a:pPr marL="0" marR="5080" indent="0">
              <a:lnSpc>
                <a:spcPct val="100000"/>
              </a:lnSpc>
              <a:spcBef>
                <a:spcPts val="1105"/>
              </a:spcBef>
              <a:buNone/>
            </a:pPr>
            <a:r>
              <a:rPr lang="en-US" sz="2200" dirty="0">
                <a:latin typeface="Carlito"/>
                <a:hlinkClick r:id="rId3"/>
              </a:rPr>
              <a:t>https://github.com/tejus6000/IBM/blob/main/capstone/2.EDA/EDA%20with%20Visualization.ipynb</a:t>
            </a:r>
            <a:endParaRPr lang="en-US" sz="2200" dirty="0">
              <a:latin typeface="Carlito"/>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95400"/>
            <a:ext cx="10515601" cy="4862513"/>
          </a:xfrm>
          <a:prstGeom prst="rect">
            <a:avLst/>
          </a:prstGeom>
        </p:spPr>
        <p:txBody>
          <a:bodyPr lIns="91440" tIns="45720" rIns="91440" bIns="45720" anchor="t"/>
          <a:lstStyle/>
          <a:p>
            <a:pPr marL="0" indent="0">
              <a:lnSpc>
                <a:spcPct val="100000"/>
              </a:lnSpc>
              <a:spcBef>
                <a:spcPts val="1280"/>
              </a:spcBef>
              <a:buNone/>
            </a:pPr>
            <a:r>
              <a:rPr lang="en-US" sz="2200" spc="-5" dirty="0">
                <a:solidFill>
                  <a:srgbClr val="404040"/>
                </a:solidFill>
                <a:latin typeface="Carlito"/>
                <a:cs typeface="Carlito"/>
              </a:rPr>
              <a:t>Loaded </a:t>
            </a:r>
            <a:r>
              <a:rPr lang="en-US" sz="2200" spc="-25" dirty="0">
                <a:solidFill>
                  <a:srgbClr val="404040"/>
                </a:solidFill>
                <a:latin typeface="Carlito"/>
                <a:cs typeface="Carlito"/>
              </a:rPr>
              <a:t>data </a:t>
            </a:r>
            <a:r>
              <a:rPr lang="en-US" sz="2200" spc="-10" dirty="0">
                <a:solidFill>
                  <a:srgbClr val="404040"/>
                </a:solidFill>
                <a:latin typeface="Carlito"/>
                <a:cs typeface="Carlito"/>
              </a:rPr>
              <a:t>set </a:t>
            </a:r>
            <a:r>
              <a:rPr lang="en-US" sz="2200" spc="-25" dirty="0">
                <a:solidFill>
                  <a:srgbClr val="404040"/>
                </a:solidFill>
                <a:latin typeface="Carlito"/>
                <a:cs typeface="Carlito"/>
              </a:rPr>
              <a:t>into </a:t>
            </a:r>
            <a:r>
              <a:rPr lang="en-US" sz="2200" dirty="0">
                <a:solidFill>
                  <a:srgbClr val="404040"/>
                </a:solidFill>
                <a:latin typeface="Carlito"/>
                <a:cs typeface="Carlito"/>
              </a:rPr>
              <a:t>IBM DB2</a:t>
            </a:r>
            <a:r>
              <a:rPr lang="en-US" sz="2200" spc="-125" dirty="0">
                <a:solidFill>
                  <a:srgbClr val="404040"/>
                </a:solidFill>
                <a:latin typeface="Carlito"/>
                <a:cs typeface="Carlito"/>
              </a:rPr>
              <a:t> </a:t>
            </a:r>
            <a:r>
              <a:rPr lang="en-US" sz="2200" spc="-5" dirty="0">
                <a:solidFill>
                  <a:srgbClr val="404040"/>
                </a:solidFill>
                <a:latin typeface="Carlito"/>
                <a:cs typeface="Carlito"/>
              </a:rPr>
              <a:t>Database.</a:t>
            </a:r>
            <a:endParaRPr lang="en-US" sz="2200" dirty="0">
              <a:latin typeface="Carlito"/>
              <a:cs typeface="Carlito"/>
            </a:endParaRPr>
          </a:p>
          <a:p>
            <a:pPr marL="0" indent="0">
              <a:lnSpc>
                <a:spcPct val="100000"/>
              </a:lnSpc>
              <a:spcBef>
                <a:spcPts val="1175"/>
              </a:spcBef>
              <a:buNone/>
            </a:pPr>
            <a:r>
              <a:rPr lang="en-US" sz="2200" spc="-5" dirty="0">
                <a:solidFill>
                  <a:srgbClr val="404040"/>
                </a:solidFill>
                <a:latin typeface="Carlito"/>
                <a:cs typeface="Carlito"/>
              </a:rPr>
              <a:t>Queried using SQL </a:t>
            </a:r>
            <a:r>
              <a:rPr lang="en-US" sz="2200" dirty="0">
                <a:solidFill>
                  <a:srgbClr val="404040"/>
                </a:solidFill>
                <a:latin typeface="Carlito"/>
                <a:cs typeface="Carlito"/>
              </a:rPr>
              <a:t>Python</a:t>
            </a:r>
            <a:r>
              <a:rPr lang="en-US" sz="2200" spc="-100" dirty="0">
                <a:solidFill>
                  <a:srgbClr val="404040"/>
                </a:solidFill>
                <a:latin typeface="Carlito"/>
                <a:cs typeface="Carlito"/>
              </a:rPr>
              <a:t> </a:t>
            </a:r>
            <a:r>
              <a:rPr lang="en-US" sz="2200" spc="-25" dirty="0">
                <a:solidFill>
                  <a:srgbClr val="404040"/>
                </a:solidFill>
                <a:latin typeface="Carlito"/>
                <a:cs typeface="Carlito"/>
              </a:rPr>
              <a:t>integration.</a:t>
            </a:r>
            <a:endParaRPr lang="en-US" sz="2200" dirty="0">
              <a:latin typeface="Carlito"/>
              <a:cs typeface="Carlito"/>
            </a:endParaRPr>
          </a:p>
          <a:p>
            <a:pPr marL="0" indent="0">
              <a:lnSpc>
                <a:spcPct val="100000"/>
              </a:lnSpc>
              <a:spcBef>
                <a:spcPts val="1560"/>
              </a:spcBef>
              <a:buNone/>
            </a:pPr>
            <a:r>
              <a:rPr lang="en-US" sz="2200" spc="-5" dirty="0">
                <a:solidFill>
                  <a:srgbClr val="404040"/>
                </a:solidFill>
                <a:latin typeface="Carlito"/>
                <a:cs typeface="Carlito"/>
              </a:rPr>
              <a:t>Queries </a:t>
            </a:r>
            <a:r>
              <a:rPr lang="en-US" sz="2200" spc="-20" dirty="0">
                <a:solidFill>
                  <a:srgbClr val="404040"/>
                </a:solidFill>
                <a:latin typeface="Carlito"/>
                <a:cs typeface="Carlito"/>
              </a:rPr>
              <a:t>were </a:t>
            </a:r>
            <a:r>
              <a:rPr lang="en-US" sz="2200" dirty="0">
                <a:solidFill>
                  <a:srgbClr val="404040"/>
                </a:solidFill>
                <a:latin typeface="Carlito"/>
                <a:cs typeface="Carlito"/>
              </a:rPr>
              <a:t>made </a:t>
            </a:r>
            <a:r>
              <a:rPr lang="en-US" sz="2200" spc="-20" dirty="0">
                <a:solidFill>
                  <a:srgbClr val="404040"/>
                </a:solidFill>
                <a:latin typeface="Carlito"/>
                <a:cs typeface="Carlito"/>
              </a:rPr>
              <a:t>to </a:t>
            </a:r>
            <a:r>
              <a:rPr lang="en-US" sz="2200" spc="-10" dirty="0">
                <a:solidFill>
                  <a:srgbClr val="404040"/>
                </a:solidFill>
                <a:latin typeface="Carlito"/>
                <a:cs typeface="Carlito"/>
              </a:rPr>
              <a:t>get </a:t>
            </a:r>
            <a:r>
              <a:rPr lang="en-US" sz="2200" dirty="0">
                <a:solidFill>
                  <a:srgbClr val="404040"/>
                </a:solidFill>
                <a:latin typeface="Carlito"/>
                <a:cs typeface="Carlito"/>
              </a:rPr>
              <a:t>a </a:t>
            </a:r>
            <a:r>
              <a:rPr lang="en-US" sz="2200" spc="-25" dirty="0">
                <a:solidFill>
                  <a:srgbClr val="404040"/>
                </a:solidFill>
                <a:latin typeface="Carlito"/>
                <a:cs typeface="Carlito"/>
              </a:rPr>
              <a:t>better </a:t>
            </a:r>
            <a:r>
              <a:rPr lang="en-US" sz="2200" spc="-20" dirty="0">
                <a:solidFill>
                  <a:srgbClr val="404040"/>
                </a:solidFill>
                <a:latin typeface="Carlito"/>
                <a:cs typeface="Carlito"/>
              </a:rPr>
              <a:t>understanding </a:t>
            </a:r>
            <a:r>
              <a:rPr lang="en-US" sz="2200" spc="-5" dirty="0">
                <a:solidFill>
                  <a:srgbClr val="404040"/>
                </a:solidFill>
                <a:latin typeface="Carlito"/>
                <a:cs typeface="Carlito"/>
              </a:rPr>
              <a:t>of </a:t>
            </a:r>
            <a:r>
              <a:rPr lang="en-US" sz="2200" dirty="0">
                <a:solidFill>
                  <a:srgbClr val="404040"/>
                </a:solidFill>
                <a:latin typeface="Carlito"/>
                <a:cs typeface="Carlito"/>
              </a:rPr>
              <a:t>the</a:t>
            </a:r>
            <a:r>
              <a:rPr lang="en-US" sz="2200" spc="25" dirty="0">
                <a:solidFill>
                  <a:srgbClr val="404040"/>
                </a:solidFill>
                <a:latin typeface="Carlito"/>
                <a:cs typeface="Carlito"/>
              </a:rPr>
              <a:t> </a:t>
            </a:r>
            <a:r>
              <a:rPr lang="en-US" sz="2200" spc="-20" dirty="0">
                <a:solidFill>
                  <a:srgbClr val="404040"/>
                </a:solidFill>
                <a:latin typeface="Carlito"/>
                <a:cs typeface="Carlito"/>
              </a:rPr>
              <a:t>dataset.</a:t>
            </a:r>
            <a:endParaRPr lang="en-US" sz="2200" dirty="0">
              <a:latin typeface="Carlito"/>
              <a:cs typeface="Carlito"/>
            </a:endParaRPr>
          </a:p>
          <a:p>
            <a:pPr marL="0" marR="434975" indent="0">
              <a:lnSpc>
                <a:spcPts val="2200"/>
              </a:lnSpc>
              <a:spcBef>
                <a:spcPts val="1440"/>
              </a:spcBef>
              <a:buNone/>
            </a:pPr>
            <a:r>
              <a:rPr lang="en-US" sz="2200" spc="-5" dirty="0">
                <a:solidFill>
                  <a:srgbClr val="404040"/>
                </a:solidFill>
                <a:latin typeface="Carlito"/>
                <a:cs typeface="Carlito"/>
              </a:rPr>
              <a:t>Queried </a:t>
            </a:r>
            <a:r>
              <a:rPr lang="en-US" sz="2200" spc="-20" dirty="0">
                <a:solidFill>
                  <a:srgbClr val="404040"/>
                </a:solidFill>
                <a:latin typeface="Carlito"/>
                <a:cs typeface="Carlito"/>
              </a:rPr>
              <a:t>information </a:t>
            </a:r>
            <a:r>
              <a:rPr lang="en-US" sz="2200" dirty="0">
                <a:solidFill>
                  <a:srgbClr val="404040"/>
                </a:solidFill>
                <a:latin typeface="Carlito"/>
                <a:cs typeface="Carlito"/>
              </a:rPr>
              <a:t>about launch </a:t>
            </a:r>
            <a:r>
              <a:rPr lang="en-US" sz="2200" spc="-20" dirty="0">
                <a:solidFill>
                  <a:srgbClr val="404040"/>
                </a:solidFill>
                <a:latin typeface="Carlito"/>
                <a:cs typeface="Carlito"/>
              </a:rPr>
              <a:t>site </a:t>
            </a:r>
            <a:r>
              <a:rPr lang="en-US" sz="2200" spc="-5" dirty="0">
                <a:solidFill>
                  <a:srgbClr val="404040"/>
                </a:solidFill>
                <a:latin typeface="Carlito"/>
                <a:cs typeface="Carlito"/>
              </a:rPr>
              <a:t>names, mission </a:t>
            </a:r>
            <a:r>
              <a:rPr lang="en-US" sz="2200" spc="-20" dirty="0">
                <a:solidFill>
                  <a:srgbClr val="404040"/>
                </a:solidFill>
                <a:latin typeface="Carlito"/>
                <a:cs typeface="Carlito"/>
              </a:rPr>
              <a:t>outcomes, various pay </a:t>
            </a:r>
            <a:r>
              <a:rPr lang="en-US" sz="2200" dirty="0">
                <a:solidFill>
                  <a:srgbClr val="404040"/>
                </a:solidFill>
                <a:latin typeface="Carlito"/>
                <a:cs typeface="Carlito"/>
              </a:rPr>
              <a:t>load </a:t>
            </a:r>
            <a:r>
              <a:rPr lang="en-US" sz="2200" spc="-25" dirty="0">
                <a:solidFill>
                  <a:srgbClr val="404040"/>
                </a:solidFill>
                <a:latin typeface="Carlito"/>
                <a:cs typeface="Carlito"/>
              </a:rPr>
              <a:t>sizes </a:t>
            </a:r>
            <a:r>
              <a:rPr lang="en-US" sz="2200" spc="-5" dirty="0">
                <a:solidFill>
                  <a:srgbClr val="404040"/>
                </a:solidFill>
                <a:latin typeface="Carlito"/>
                <a:cs typeface="Carlito"/>
              </a:rPr>
              <a:t>of  </a:t>
            </a:r>
            <a:r>
              <a:rPr lang="en-US" sz="2200" spc="-25" dirty="0">
                <a:solidFill>
                  <a:srgbClr val="404040"/>
                </a:solidFill>
                <a:latin typeface="Carlito"/>
                <a:cs typeface="Carlito"/>
              </a:rPr>
              <a:t>customers </a:t>
            </a:r>
            <a:r>
              <a:rPr lang="en-US" sz="2200" dirty="0">
                <a:solidFill>
                  <a:srgbClr val="404040"/>
                </a:solidFill>
                <a:latin typeface="Carlito"/>
                <a:cs typeface="Carlito"/>
              </a:rPr>
              <a:t>and </a:t>
            </a:r>
            <a:r>
              <a:rPr lang="en-US" sz="2200" spc="-20" dirty="0">
                <a:solidFill>
                  <a:srgbClr val="404040"/>
                </a:solidFill>
                <a:latin typeface="Carlito"/>
                <a:cs typeface="Carlito"/>
              </a:rPr>
              <a:t>booster </a:t>
            </a:r>
            <a:r>
              <a:rPr lang="en-US" sz="2200" spc="-25" dirty="0">
                <a:solidFill>
                  <a:srgbClr val="404040"/>
                </a:solidFill>
                <a:latin typeface="Carlito"/>
                <a:cs typeface="Carlito"/>
              </a:rPr>
              <a:t>versions, </a:t>
            </a:r>
            <a:r>
              <a:rPr lang="en-US" sz="2200" dirty="0">
                <a:solidFill>
                  <a:srgbClr val="404040"/>
                </a:solidFill>
                <a:latin typeface="Carlito"/>
                <a:cs typeface="Carlito"/>
              </a:rPr>
              <a:t>and landing</a:t>
            </a:r>
            <a:r>
              <a:rPr lang="en-US" sz="2200" spc="5" dirty="0">
                <a:solidFill>
                  <a:srgbClr val="404040"/>
                </a:solidFill>
                <a:latin typeface="Carlito"/>
                <a:cs typeface="Carlito"/>
              </a:rPr>
              <a:t> </a:t>
            </a:r>
            <a:r>
              <a:rPr lang="en-US" sz="2200" spc="-15" dirty="0">
                <a:solidFill>
                  <a:srgbClr val="404040"/>
                </a:solidFill>
                <a:latin typeface="Carlito"/>
                <a:cs typeface="Carlito"/>
              </a:rPr>
              <a:t>outcomes</a:t>
            </a:r>
            <a:endParaRPr lang="en-US" sz="2200" dirty="0">
              <a:latin typeface="Carlito"/>
              <a:cs typeface="Carlito"/>
            </a:endParaRPr>
          </a:p>
          <a:p>
            <a:pPr marL="0" indent="0">
              <a:lnSpc>
                <a:spcPct val="100000"/>
              </a:lnSpc>
              <a:spcBef>
                <a:spcPts val="30"/>
              </a:spcBef>
              <a:buNone/>
            </a:pPr>
            <a:endParaRPr lang="en-US" sz="2200" dirty="0">
              <a:latin typeface="Carlito"/>
              <a:cs typeface="Carlito"/>
            </a:endParaRPr>
          </a:p>
          <a:p>
            <a:pPr marL="0" marR="5080" indent="0">
              <a:lnSpc>
                <a:spcPct val="149000"/>
              </a:lnSpc>
              <a:buNone/>
            </a:pPr>
            <a:r>
              <a:rPr lang="en-US" sz="2200" u="heavy" dirty="0">
                <a:solidFill>
                  <a:srgbClr val="404040"/>
                </a:solidFill>
                <a:uFill>
                  <a:solidFill>
                    <a:srgbClr val="404040"/>
                  </a:solidFill>
                </a:uFill>
                <a:latin typeface="Carlito"/>
                <a:cs typeface="Carlito"/>
              </a:rPr>
              <a:t>GitHub </a:t>
            </a:r>
            <a:r>
              <a:rPr lang="en-US" sz="2200" u="heavy" spc="-5" dirty="0">
                <a:solidFill>
                  <a:srgbClr val="404040"/>
                </a:solidFill>
                <a:uFill>
                  <a:solidFill>
                    <a:srgbClr val="404040"/>
                  </a:solidFill>
                </a:uFill>
                <a:latin typeface="Carlito"/>
                <a:cs typeface="Carlito"/>
              </a:rPr>
              <a:t>url: </a:t>
            </a:r>
            <a:r>
              <a:rPr lang="en-US" sz="2200" spc="-5" dirty="0">
                <a:solidFill>
                  <a:srgbClr val="404040"/>
                </a:solidFill>
                <a:latin typeface="Carlito"/>
                <a:cs typeface="Carlito"/>
              </a:rPr>
              <a:t> </a:t>
            </a:r>
            <a:r>
              <a:rPr lang="en-US" sz="2200" u="heavy" spc="-5" dirty="0">
                <a:solidFill>
                  <a:srgbClr val="2996E1"/>
                </a:solidFill>
                <a:uFill>
                  <a:solidFill>
                    <a:srgbClr val="2996E1"/>
                  </a:solidFill>
                </a:uFill>
                <a:latin typeface="Carlito"/>
                <a:cs typeface="Carlito"/>
                <a:hlinkClick r:id="rId3"/>
              </a:rPr>
              <a:t>https://github.com/tejus6000/IBM/blob/main/capstone/2.EDA/EDA%20with%20SQL.ipynb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marR="5080" indent="0">
              <a:lnSpc>
                <a:spcPts val="2210"/>
              </a:lnSpc>
              <a:spcBef>
                <a:spcPts val="335"/>
              </a:spcBef>
              <a:buNone/>
            </a:pPr>
            <a:r>
              <a:rPr lang="en-US" sz="2200" spc="-15" dirty="0">
                <a:solidFill>
                  <a:srgbClr val="404040"/>
                </a:solidFill>
                <a:latin typeface="Carlito"/>
                <a:cs typeface="Carlito"/>
              </a:rPr>
              <a:t>Folium </a:t>
            </a:r>
            <a:r>
              <a:rPr lang="en-US" sz="2200" spc="-5" dirty="0">
                <a:solidFill>
                  <a:srgbClr val="404040"/>
                </a:solidFill>
                <a:latin typeface="Carlito"/>
                <a:cs typeface="Carlito"/>
              </a:rPr>
              <a:t>maps mark Launch Sites, successful </a:t>
            </a:r>
            <a:r>
              <a:rPr lang="en-US" sz="2200" dirty="0">
                <a:solidFill>
                  <a:srgbClr val="404040"/>
                </a:solidFill>
                <a:latin typeface="Carlito"/>
                <a:cs typeface="Carlito"/>
              </a:rPr>
              <a:t>and </a:t>
            </a:r>
            <a:r>
              <a:rPr lang="en-US" sz="2200" spc="-5" dirty="0">
                <a:solidFill>
                  <a:srgbClr val="404040"/>
                </a:solidFill>
                <a:latin typeface="Carlito"/>
                <a:cs typeface="Carlito"/>
              </a:rPr>
              <a:t>unsuccessful </a:t>
            </a:r>
            <a:r>
              <a:rPr lang="en-US" sz="2200" dirty="0">
                <a:solidFill>
                  <a:srgbClr val="404040"/>
                </a:solidFill>
                <a:latin typeface="Carlito"/>
                <a:cs typeface="Carlito"/>
              </a:rPr>
              <a:t>landings, and a </a:t>
            </a:r>
            <a:r>
              <a:rPr lang="en-US" sz="2200" spc="-25" dirty="0">
                <a:solidFill>
                  <a:srgbClr val="404040"/>
                </a:solidFill>
                <a:latin typeface="Carlito"/>
                <a:cs typeface="Carlito"/>
              </a:rPr>
              <a:t>proximity example  </a:t>
            </a:r>
            <a:r>
              <a:rPr lang="en-US" sz="2200" spc="-20" dirty="0">
                <a:solidFill>
                  <a:srgbClr val="404040"/>
                </a:solidFill>
                <a:latin typeface="Carlito"/>
                <a:cs typeface="Carlito"/>
              </a:rPr>
              <a:t>to </a:t>
            </a:r>
            <a:r>
              <a:rPr lang="en-US" sz="2200" spc="-40" dirty="0">
                <a:solidFill>
                  <a:srgbClr val="404040"/>
                </a:solidFill>
                <a:latin typeface="Carlito"/>
                <a:cs typeface="Carlito"/>
              </a:rPr>
              <a:t>key </a:t>
            </a:r>
            <a:r>
              <a:rPr lang="en-US" sz="2200" spc="-5" dirty="0">
                <a:solidFill>
                  <a:srgbClr val="404040"/>
                </a:solidFill>
                <a:latin typeface="Carlito"/>
                <a:cs typeface="Carlito"/>
              </a:rPr>
              <a:t>locations: </a:t>
            </a:r>
            <a:r>
              <a:rPr lang="en-US" sz="2200" spc="-60" dirty="0">
                <a:solidFill>
                  <a:srgbClr val="404040"/>
                </a:solidFill>
                <a:latin typeface="Carlito"/>
                <a:cs typeface="Carlito"/>
              </a:rPr>
              <a:t>Railway, Highway, </a:t>
            </a:r>
            <a:r>
              <a:rPr lang="en-US" sz="2200" spc="-20" dirty="0">
                <a:solidFill>
                  <a:srgbClr val="404040"/>
                </a:solidFill>
                <a:latin typeface="Carlito"/>
                <a:cs typeface="Carlito"/>
              </a:rPr>
              <a:t>Coast, </a:t>
            </a:r>
            <a:r>
              <a:rPr lang="en-US" sz="2200" dirty="0">
                <a:solidFill>
                  <a:srgbClr val="404040"/>
                </a:solidFill>
                <a:latin typeface="Carlito"/>
                <a:cs typeface="Carlito"/>
              </a:rPr>
              <a:t>and</a:t>
            </a:r>
            <a:r>
              <a:rPr lang="en-US" sz="2200" spc="35" dirty="0">
                <a:solidFill>
                  <a:srgbClr val="404040"/>
                </a:solidFill>
                <a:latin typeface="Carlito"/>
                <a:cs typeface="Carlito"/>
              </a:rPr>
              <a:t> </a:t>
            </a:r>
            <a:r>
              <a:rPr lang="en-US" sz="2200" spc="-60" dirty="0">
                <a:solidFill>
                  <a:srgbClr val="404040"/>
                </a:solidFill>
                <a:latin typeface="Carlito"/>
                <a:cs typeface="Carlito"/>
              </a:rPr>
              <a:t>City.</a:t>
            </a:r>
            <a:endParaRPr lang="en-US" sz="2200" dirty="0">
              <a:latin typeface="Carlito"/>
              <a:cs typeface="Carlito"/>
            </a:endParaRPr>
          </a:p>
          <a:p>
            <a:pPr marL="0" marR="311150" indent="0">
              <a:lnSpc>
                <a:spcPts val="2300"/>
              </a:lnSpc>
              <a:spcBef>
                <a:spcPts val="1115"/>
              </a:spcBef>
              <a:buNone/>
            </a:pPr>
            <a:r>
              <a:rPr lang="en-US" sz="2200" spc="-5" dirty="0">
                <a:solidFill>
                  <a:srgbClr val="404040"/>
                </a:solidFill>
                <a:latin typeface="Carlito"/>
                <a:cs typeface="Carlito"/>
              </a:rPr>
              <a:t>This </a:t>
            </a:r>
            <a:r>
              <a:rPr lang="en-US" sz="2200" spc="-15" dirty="0">
                <a:solidFill>
                  <a:srgbClr val="404040"/>
                </a:solidFill>
                <a:latin typeface="Carlito"/>
                <a:cs typeface="Carlito"/>
              </a:rPr>
              <a:t>allows </a:t>
            </a:r>
            <a:r>
              <a:rPr lang="en-US" sz="2200" spc="-5" dirty="0">
                <a:solidFill>
                  <a:srgbClr val="404040"/>
                </a:solidFill>
                <a:latin typeface="Carlito"/>
                <a:cs typeface="Carlito"/>
              </a:rPr>
              <a:t>us </a:t>
            </a:r>
            <a:r>
              <a:rPr lang="en-US" sz="2200" spc="-20" dirty="0">
                <a:solidFill>
                  <a:srgbClr val="404040"/>
                </a:solidFill>
                <a:latin typeface="Carlito"/>
                <a:cs typeface="Carlito"/>
              </a:rPr>
              <a:t>to understand why </a:t>
            </a:r>
            <a:r>
              <a:rPr lang="en-US" sz="2200" dirty="0">
                <a:solidFill>
                  <a:srgbClr val="404040"/>
                </a:solidFill>
                <a:latin typeface="Carlito"/>
                <a:cs typeface="Carlito"/>
              </a:rPr>
              <a:t>launch </a:t>
            </a:r>
            <a:r>
              <a:rPr lang="en-US" sz="2200" spc="-20" dirty="0">
                <a:solidFill>
                  <a:srgbClr val="404040"/>
                </a:solidFill>
                <a:latin typeface="Carlito"/>
                <a:cs typeface="Carlito"/>
              </a:rPr>
              <a:t>sites </a:t>
            </a:r>
            <a:r>
              <a:rPr lang="en-US" sz="2200" spc="-25" dirty="0">
                <a:solidFill>
                  <a:srgbClr val="404040"/>
                </a:solidFill>
                <a:latin typeface="Carlito"/>
                <a:cs typeface="Carlito"/>
              </a:rPr>
              <a:t>may </a:t>
            </a:r>
            <a:r>
              <a:rPr lang="en-US" sz="2200" dirty="0">
                <a:solidFill>
                  <a:srgbClr val="404040"/>
                </a:solidFill>
                <a:latin typeface="Carlito"/>
                <a:cs typeface="Carlito"/>
              </a:rPr>
              <a:t>be </a:t>
            </a:r>
            <a:r>
              <a:rPr lang="en-US" sz="2200" spc="-20" dirty="0">
                <a:solidFill>
                  <a:srgbClr val="404040"/>
                </a:solidFill>
                <a:latin typeface="Carlito"/>
                <a:cs typeface="Carlito"/>
              </a:rPr>
              <a:t>located </a:t>
            </a:r>
            <a:r>
              <a:rPr lang="en-US" sz="2200" spc="-5" dirty="0">
                <a:solidFill>
                  <a:srgbClr val="404040"/>
                </a:solidFill>
                <a:latin typeface="Carlito"/>
                <a:cs typeface="Carlito"/>
              </a:rPr>
              <a:t>where they </a:t>
            </a:r>
            <a:r>
              <a:rPr lang="en-US" sz="2200" spc="-20" dirty="0">
                <a:solidFill>
                  <a:srgbClr val="404040"/>
                </a:solidFill>
                <a:latin typeface="Carlito"/>
                <a:cs typeface="Carlito"/>
              </a:rPr>
              <a:t>are. </a:t>
            </a:r>
            <a:r>
              <a:rPr lang="en-US" sz="2200" dirty="0">
                <a:solidFill>
                  <a:srgbClr val="404040"/>
                </a:solidFill>
                <a:latin typeface="Carlito"/>
                <a:cs typeface="Carlito"/>
              </a:rPr>
              <a:t>Also </a:t>
            </a:r>
            <a:r>
              <a:rPr lang="en-US" sz="2200" spc="-20" dirty="0">
                <a:solidFill>
                  <a:srgbClr val="404040"/>
                </a:solidFill>
                <a:latin typeface="Carlito"/>
                <a:cs typeface="Carlito"/>
              </a:rPr>
              <a:t>visualizes  </a:t>
            </a:r>
            <a:r>
              <a:rPr lang="en-US" sz="2200" spc="-5" dirty="0">
                <a:solidFill>
                  <a:srgbClr val="404040"/>
                </a:solidFill>
                <a:latin typeface="Carlito"/>
                <a:cs typeface="Carlito"/>
              </a:rPr>
              <a:t>successful </a:t>
            </a:r>
            <a:r>
              <a:rPr lang="en-US" sz="2200" dirty="0">
                <a:solidFill>
                  <a:srgbClr val="404040"/>
                </a:solidFill>
                <a:latin typeface="Carlito"/>
                <a:cs typeface="Carlito"/>
              </a:rPr>
              <a:t>landings </a:t>
            </a:r>
            <a:r>
              <a:rPr lang="en-US" sz="2200" spc="-25" dirty="0">
                <a:solidFill>
                  <a:srgbClr val="404040"/>
                </a:solidFill>
                <a:latin typeface="Carlito"/>
                <a:cs typeface="Carlito"/>
              </a:rPr>
              <a:t>relative </a:t>
            </a:r>
            <a:r>
              <a:rPr lang="en-US" sz="2200" spc="-20" dirty="0">
                <a:solidFill>
                  <a:srgbClr val="404040"/>
                </a:solidFill>
                <a:latin typeface="Carlito"/>
                <a:cs typeface="Carlito"/>
              </a:rPr>
              <a:t>to</a:t>
            </a:r>
            <a:r>
              <a:rPr lang="en-US" sz="2200" spc="-25" dirty="0">
                <a:solidFill>
                  <a:srgbClr val="404040"/>
                </a:solidFill>
                <a:latin typeface="Carlito"/>
                <a:cs typeface="Carlito"/>
              </a:rPr>
              <a:t> </a:t>
            </a:r>
            <a:r>
              <a:rPr lang="en-US" sz="2200" spc="-5" dirty="0">
                <a:solidFill>
                  <a:srgbClr val="404040"/>
                </a:solidFill>
                <a:latin typeface="Carlito"/>
                <a:cs typeface="Carlito"/>
              </a:rPr>
              <a:t>location.</a:t>
            </a:r>
            <a:endParaRPr lang="en-US" sz="2200" dirty="0">
              <a:latin typeface="Carlito"/>
              <a:cs typeface="Carlito"/>
            </a:endParaRPr>
          </a:p>
          <a:p>
            <a:pPr marL="0" indent="0">
              <a:lnSpc>
                <a:spcPct val="100000"/>
              </a:lnSpc>
              <a:spcBef>
                <a:spcPts val="1070"/>
              </a:spcBef>
              <a:buNone/>
            </a:pPr>
            <a:r>
              <a:rPr lang="en-US" sz="2200" u="heavy" dirty="0">
                <a:solidFill>
                  <a:srgbClr val="404040"/>
                </a:solidFill>
                <a:uFill>
                  <a:solidFill>
                    <a:srgbClr val="404040"/>
                  </a:solidFill>
                </a:uFill>
                <a:latin typeface="Carlito"/>
                <a:cs typeface="Carlito"/>
              </a:rPr>
              <a:t>GitHub</a:t>
            </a:r>
            <a:r>
              <a:rPr lang="en-US" sz="2200" u="heavy" spc="5" dirty="0">
                <a:solidFill>
                  <a:srgbClr val="404040"/>
                </a:solidFill>
                <a:uFill>
                  <a:solidFill>
                    <a:srgbClr val="404040"/>
                  </a:solidFill>
                </a:uFill>
                <a:latin typeface="Carlito"/>
                <a:cs typeface="Carlito"/>
              </a:rPr>
              <a:t> </a:t>
            </a:r>
            <a:r>
              <a:rPr lang="en-US" sz="2200" u="heavy" spc="-5" dirty="0">
                <a:solidFill>
                  <a:srgbClr val="404040"/>
                </a:solidFill>
                <a:uFill>
                  <a:solidFill>
                    <a:srgbClr val="404040"/>
                  </a:solidFill>
                </a:uFill>
                <a:latin typeface="Carlito"/>
                <a:cs typeface="Carlito"/>
              </a:rPr>
              <a:t>url:</a:t>
            </a:r>
            <a:endParaRPr lang="en-US" sz="2200" dirty="0">
              <a:latin typeface="Carlito"/>
              <a:cs typeface="Carlito"/>
            </a:endParaRPr>
          </a:p>
          <a:p>
            <a:pPr marL="0" marR="7620" indent="0">
              <a:lnSpc>
                <a:spcPct val="150100"/>
              </a:lnSpc>
              <a:spcBef>
                <a:spcPts val="300"/>
              </a:spcBef>
              <a:buNone/>
            </a:pPr>
            <a:r>
              <a:rPr lang="en-US" sz="2200" u="heavy" spc="-10" dirty="0">
                <a:solidFill>
                  <a:srgbClr val="2996E1"/>
                </a:solidFill>
                <a:uFill>
                  <a:solidFill>
                    <a:srgbClr val="404040"/>
                  </a:solidFill>
                </a:uFill>
                <a:latin typeface="Carlito"/>
                <a:cs typeface="Carlito"/>
                <a:hlinkClick r:id="rId3"/>
              </a:rPr>
              <a:t>https://github.com/tejus6000/IBM/blob/main/capstone/3.Interactive%20Visual%20Analytics%20and%20Dashboard/Interactive%20Visual%20Analytics%20with%20Folium.ipynb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82700"/>
            <a:ext cx="10687962" cy="4894263"/>
          </a:xfrm>
          <a:prstGeom prst="rect">
            <a:avLst/>
          </a:prstGeom>
        </p:spPr>
        <p:txBody>
          <a:bodyPr vert="horz" lIns="91440" tIns="45720" rIns="91440" bIns="45720" rtlCol="0" anchor="t">
            <a:normAutofit fontScale="85000" lnSpcReduction="20000"/>
          </a:bodyPr>
          <a:lstStyle/>
          <a:p>
            <a:pPr marL="0" indent="0">
              <a:lnSpc>
                <a:spcPct val="100000"/>
              </a:lnSpc>
              <a:spcBef>
                <a:spcPts val="1200"/>
              </a:spcBef>
              <a:buNone/>
            </a:pPr>
            <a:r>
              <a:rPr lang="en-US" sz="2800" spc="-10" dirty="0">
                <a:solidFill>
                  <a:srgbClr val="404040"/>
                </a:solidFill>
                <a:latin typeface="Carlito"/>
                <a:cs typeface="Carlito"/>
              </a:rPr>
              <a:t>Dashboard </a:t>
            </a:r>
            <a:r>
              <a:rPr lang="en-US" sz="2800" dirty="0">
                <a:solidFill>
                  <a:srgbClr val="404040"/>
                </a:solidFill>
                <a:latin typeface="Carlito"/>
                <a:cs typeface="Carlito"/>
              </a:rPr>
              <a:t>includes a </a:t>
            </a:r>
            <a:r>
              <a:rPr lang="en-US" sz="2800" spc="-5" dirty="0">
                <a:solidFill>
                  <a:srgbClr val="404040"/>
                </a:solidFill>
                <a:latin typeface="Carlito"/>
                <a:cs typeface="Carlito"/>
              </a:rPr>
              <a:t>pie </a:t>
            </a:r>
            <a:r>
              <a:rPr lang="en-US" sz="2800" dirty="0">
                <a:solidFill>
                  <a:srgbClr val="404040"/>
                </a:solidFill>
                <a:latin typeface="Carlito"/>
                <a:cs typeface="Carlito"/>
              </a:rPr>
              <a:t>chart and a </a:t>
            </a:r>
            <a:r>
              <a:rPr lang="en-US" sz="2800" spc="-25" dirty="0">
                <a:solidFill>
                  <a:srgbClr val="404040"/>
                </a:solidFill>
                <a:latin typeface="Carlito"/>
                <a:cs typeface="Carlito"/>
              </a:rPr>
              <a:t>scatter</a:t>
            </a:r>
            <a:r>
              <a:rPr lang="en-US" sz="2800" spc="-135" dirty="0">
                <a:solidFill>
                  <a:srgbClr val="404040"/>
                </a:solidFill>
                <a:latin typeface="Carlito"/>
                <a:cs typeface="Carlito"/>
              </a:rPr>
              <a:t> </a:t>
            </a:r>
            <a:r>
              <a:rPr lang="en-US" sz="2800" spc="-5" dirty="0">
                <a:solidFill>
                  <a:srgbClr val="404040"/>
                </a:solidFill>
                <a:latin typeface="Carlito"/>
                <a:cs typeface="Carlito"/>
              </a:rPr>
              <a:t>plot.</a:t>
            </a:r>
            <a:endParaRPr lang="en-US" sz="2800" dirty="0">
              <a:latin typeface="Carlito"/>
              <a:cs typeface="Carlito"/>
            </a:endParaRPr>
          </a:p>
          <a:p>
            <a:pPr marL="0" marR="84455" indent="0">
              <a:lnSpc>
                <a:spcPts val="2290"/>
              </a:lnSpc>
              <a:spcBef>
                <a:spcPts val="1275"/>
              </a:spcBef>
              <a:buNone/>
            </a:pPr>
            <a:r>
              <a:rPr lang="en-US" sz="2800" spc="-5" dirty="0">
                <a:solidFill>
                  <a:srgbClr val="404040"/>
                </a:solidFill>
                <a:latin typeface="Carlito"/>
                <a:cs typeface="Carlito"/>
              </a:rPr>
              <a:t>Pie </a:t>
            </a:r>
            <a:r>
              <a:rPr lang="en-US" sz="2800" dirty="0">
                <a:solidFill>
                  <a:srgbClr val="404040"/>
                </a:solidFill>
                <a:latin typeface="Carlito"/>
                <a:cs typeface="Carlito"/>
              </a:rPr>
              <a:t>chart </a:t>
            </a:r>
            <a:r>
              <a:rPr lang="en-US" sz="2800" spc="-5" dirty="0">
                <a:solidFill>
                  <a:srgbClr val="404040"/>
                </a:solidFill>
                <a:latin typeface="Carlito"/>
                <a:cs typeface="Carlito"/>
              </a:rPr>
              <a:t>can be selected </a:t>
            </a:r>
            <a:r>
              <a:rPr lang="en-US" sz="2800" spc="-20" dirty="0">
                <a:solidFill>
                  <a:srgbClr val="404040"/>
                </a:solidFill>
                <a:latin typeface="Carlito"/>
                <a:cs typeface="Carlito"/>
              </a:rPr>
              <a:t>to </a:t>
            </a:r>
            <a:r>
              <a:rPr lang="en-US" sz="2800" spc="-5" dirty="0">
                <a:solidFill>
                  <a:srgbClr val="404040"/>
                </a:solidFill>
                <a:latin typeface="Carlito"/>
                <a:cs typeface="Carlito"/>
              </a:rPr>
              <a:t>show distribution of successful </a:t>
            </a:r>
            <a:r>
              <a:rPr lang="en-US" sz="2800" dirty="0">
                <a:solidFill>
                  <a:srgbClr val="404040"/>
                </a:solidFill>
                <a:latin typeface="Carlito"/>
                <a:cs typeface="Carlito"/>
              </a:rPr>
              <a:t>landings </a:t>
            </a:r>
            <a:r>
              <a:rPr lang="en-US" sz="2800" spc="-20" dirty="0">
                <a:solidFill>
                  <a:srgbClr val="404040"/>
                </a:solidFill>
                <a:latin typeface="Carlito"/>
                <a:cs typeface="Carlito"/>
              </a:rPr>
              <a:t>across </a:t>
            </a:r>
            <a:r>
              <a:rPr lang="en-US" sz="2800" dirty="0">
                <a:solidFill>
                  <a:srgbClr val="404040"/>
                </a:solidFill>
                <a:latin typeface="Carlito"/>
                <a:cs typeface="Carlito"/>
              </a:rPr>
              <a:t>all launch </a:t>
            </a:r>
            <a:r>
              <a:rPr lang="en-US" sz="2800" spc="-20" dirty="0">
                <a:solidFill>
                  <a:srgbClr val="404040"/>
                </a:solidFill>
                <a:latin typeface="Carlito"/>
                <a:cs typeface="Carlito"/>
              </a:rPr>
              <a:t>sites </a:t>
            </a:r>
            <a:r>
              <a:rPr lang="en-US" sz="2800" dirty="0">
                <a:solidFill>
                  <a:srgbClr val="404040"/>
                </a:solidFill>
                <a:latin typeface="Carlito"/>
                <a:cs typeface="Carlito"/>
              </a:rPr>
              <a:t>and  </a:t>
            </a:r>
            <a:r>
              <a:rPr lang="en-US" sz="2800" spc="-5" dirty="0">
                <a:solidFill>
                  <a:srgbClr val="404040"/>
                </a:solidFill>
                <a:latin typeface="Carlito"/>
                <a:cs typeface="Carlito"/>
              </a:rPr>
              <a:t>can </a:t>
            </a:r>
            <a:r>
              <a:rPr lang="en-US" sz="2800" dirty="0">
                <a:solidFill>
                  <a:srgbClr val="404040"/>
                </a:solidFill>
                <a:latin typeface="Carlito"/>
                <a:cs typeface="Carlito"/>
              </a:rPr>
              <a:t>be </a:t>
            </a:r>
            <a:r>
              <a:rPr lang="en-US" sz="2800" spc="-5" dirty="0">
                <a:solidFill>
                  <a:srgbClr val="404040"/>
                </a:solidFill>
                <a:latin typeface="Carlito"/>
                <a:cs typeface="Carlito"/>
              </a:rPr>
              <a:t>selected </a:t>
            </a:r>
            <a:r>
              <a:rPr lang="en-US" sz="2800" spc="-20" dirty="0">
                <a:solidFill>
                  <a:srgbClr val="404040"/>
                </a:solidFill>
                <a:latin typeface="Carlito"/>
                <a:cs typeface="Carlito"/>
              </a:rPr>
              <a:t>to </a:t>
            </a:r>
            <a:r>
              <a:rPr lang="en-US" sz="2800" spc="-5" dirty="0">
                <a:solidFill>
                  <a:srgbClr val="404040"/>
                </a:solidFill>
                <a:latin typeface="Carlito"/>
                <a:cs typeface="Carlito"/>
              </a:rPr>
              <a:t>show </a:t>
            </a:r>
            <a:r>
              <a:rPr lang="en-US" sz="2800" dirty="0">
                <a:solidFill>
                  <a:srgbClr val="404040"/>
                </a:solidFill>
                <a:latin typeface="Carlito"/>
                <a:cs typeface="Carlito"/>
              </a:rPr>
              <a:t>individual launch </a:t>
            </a:r>
            <a:r>
              <a:rPr lang="en-US" sz="2800" spc="-20" dirty="0">
                <a:solidFill>
                  <a:srgbClr val="404040"/>
                </a:solidFill>
                <a:latin typeface="Carlito"/>
                <a:cs typeface="Carlito"/>
              </a:rPr>
              <a:t>site </a:t>
            </a:r>
            <a:r>
              <a:rPr lang="en-US" sz="2800" dirty="0">
                <a:solidFill>
                  <a:srgbClr val="404040"/>
                </a:solidFill>
                <a:latin typeface="Carlito"/>
                <a:cs typeface="Carlito"/>
              </a:rPr>
              <a:t>success</a:t>
            </a:r>
            <a:r>
              <a:rPr lang="en-US" sz="2800" spc="-110" dirty="0">
                <a:solidFill>
                  <a:srgbClr val="404040"/>
                </a:solidFill>
                <a:latin typeface="Carlito"/>
                <a:cs typeface="Carlito"/>
              </a:rPr>
              <a:t> </a:t>
            </a:r>
            <a:r>
              <a:rPr lang="en-US" sz="2800" spc="-30" dirty="0">
                <a:solidFill>
                  <a:srgbClr val="404040"/>
                </a:solidFill>
                <a:latin typeface="Carlito"/>
                <a:cs typeface="Carlito"/>
              </a:rPr>
              <a:t>rates.</a:t>
            </a:r>
            <a:endParaRPr lang="en-US" sz="2800" dirty="0">
              <a:latin typeface="Carlito"/>
              <a:cs typeface="Carlito"/>
            </a:endParaRPr>
          </a:p>
          <a:p>
            <a:pPr marL="0" marR="5080" indent="0">
              <a:lnSpc>
                <a:spcPts val="2210"/>
              </a:lnSpc>
              <a:spcBef>
                <a:spcPts val="1375"/>
              </a:spcBef>
              <a:buNone/>
            </a:pPr>
            <a:r>
              <a:rPr lang="en-US" sz="2800" spc="-25" dirty="0">
                <a:solidFill>
                  <a:srgbClr val="404040"/>
                </a:solidFill>
                <a:latin typeface="Carlito"/>
                <a:cs typeface="Carlito"/>
              </a:rPr>
              <a:t>Scatter </a:t>
            </a:r>
            <a:r>
              <a:rPr lang="en-US" sz="2800" spc="-5" dirty="0">
                <a:solidFill>
                  <a:srgbClr val="404040"/>
                </a:solidFill>
                <a:latin typeface="Carlito"/>
                <a:cs typeface="Carlito"/>
              </a:rPr>
              <a:t>plot </a:t>
            </a:r>
            <a:r>
              <a:rPr lang="en-US" sz="2800" spc="-40" dirty="0">
                <a:solidFill>
                  <a:srgbClr val="404040"/>
                </a:solidFill>
                <a:latin typeface="Carlito"/>
                <a:cs typeface="Carlito"/>
              </a:rPr>
              <a:t>takes </a:t>
            </a:r>
            <a:r>
              <a:rPr lang="en-US" sz="2800" spc="-20" dirty="0">
                <a:solidFill>
                  <a:srgbClr val="404040"/>
                </a:solidFill>
                <a:latin typeface="Carlito"/>
                <a:cs typeface="Carlito"/>
              </a:rPr>
              <a:t>two </a:t>
            </a:r>
            <a:r>
              <a:rPr lang="en-US" sz="2800" dirty="0">
                <a:solidFill>
                  <a:srgbClr val="404040"/>
                </a:solidFill>
                <a:latin typeface="Carlito"/>
                <a:cs typeface="Carlito"/>
              </a:rPr>
              <a:t>inputs: All </a:t>
            </a:r>
            <a:r>
              <a:rPr lang="en-US" sz="2800" spc="-20" dirty="0">
                <a:solidFill>
                  <a:srgbClr val="404040"/>
                </a:solidFill>
                <a:latin typeface="Carlito"/>
                <a:cs typeface="Carlito"/>
              </a:rPr>
              <a:t>sites </a:t>
            </a:r>
            <a:r>
              <a:rPr lang="en-US" sz="2800" spc="-5" dirty="0">
                <a:solidFill>
                  <a:srgbClr val="404040"/>
                </a:solidFill>
                <a:latin typeface="Carlito"/>
                <a:cs typeface="Carlito"/>
              </a:rPr>
              <a:t>or </a:t>
            </a:r>
            <a:r>
              <a:rPr lang="en-US" sz="2800" dirty="0">
                <a:solidFill>
                  <a:srgbClr val="404040"/>
                </a:solidFill>
                <a:latin typeface="Carlito"/>
                <a:cs typeface="Carlito"/>
              </a:rPr>
              <a:t>individual </a:t>
            </a:r>
            <a:r>
              <a:rPr lang="en-US" sz="2800" spc="-20" dirty="0">
                <a:solidFill>
                  <a:srgbClr val="404040"/>
                </a:solidFill>
                <a:latin typeface="Carlito"/>
                <a:cs typeface="Carlito"/>
              </a:rPr>
              <a:t>site </a:t>
            </a:r>
            <a:r>
              <a:rPr lang="en-US" sz="2800" dirty="0">
                <a:solidFill>
                  <a:srgbClr val="404040"/>
                </a:solidFill>
                <a:latin typeface="Carlito"/>
                <a:cs typeface="Carlito"/>
              </a:rPr>
              <a:t>and </a:t>
            </a:r>
            <a:r>
              <a:rPr lang="en-US" sz="2800" spc="-5" dirty="0">
                <a:solidFill>
                  <a:srgbClr val="404040"/>
                </a:solidFill>
                <a:latin typeface="Carlito"/>
                <a:cs typeface="Carlito"/>
              </a:rPr>
              <a:t>payload mass on </a:t>
            </a:r>
            <a:r>
              <a:rPr lang="en-US" sz="2800" dirty="0">
                <a:solidFill>
                  <a:srgbClr val="404040"/>
                </a:solidFill>
                <a:latin typeface="Carlito"/>
                <a:cs typeface="Carlito"/>
              </a:rPr>
              <a:t>a </a:t>
            </a:r>
            <a:r>
              <a:rPr lang="en-US" sz="2800" spc="-5" dirty="0">
                <a:solidFill>
                  <a:srgbClr val="404040"/>
                </a:solidFill>
                <a:latin typeface="Carlito"/>
                <a:cs typeface="Carlito"/>
              </a:rPr>
              <a:t>slider between </a:t>
            </a:r>
            <a:r>
              <a:rPr lang="en-US" sz="2800" dirty="0">
                <a:solidFill>
                  <a:srgbClr val="404040"/>
                </a:solidFill>
                <a:latin typeface="Carlito"/>
                <a:cs typeface="Carlito"/>
              </a:rPr>
              <a:t>0  and 10000</a:t>
            </a:r>
            <a:r>
              <a:rPr lang="en-US" sz="2800" spc="-100" dirty="0">
                <a:solidFill>
                  <a:srgbClr val="404040"/>
                </a:solidFill>
                <a:latin typeface="Carlito"/>
                <a:cs typeface="Carlito"/>
              </a:rPr>
              <a:t> </a:t>
            </a:r>
            <a:r>
              <a:rPr lang="en-US" sz="2800" dirty="0">
                <a:solidFill>
                  <a:srgbClr val="404040"/>
                </a:solidFill>
                <a:latin typeface="Carlito"/>
                <a:cs typeface="Carlito"/>
              </a:rPr>
              <a:t>kg.</a:t>
            </a:r>
            <a:endParaRPr lang="en-US" sz="2800" dirty="0">
              <a:latin typeface="Carlito"/>
              <a:cs typeface="Carlito"/>
            </a:endParaRPr>
          </a:p>
          <a:p>
            <a:pPr marL="0" indent="0">
              <a:lnSpc>
                <a:spcPct val="100000"/>
              </a:lnSpc>
              <a:spcBef>
                <a:spcPts val="1050"/>
              </a:spcBef>
              <a:buNone/>
            </a:pPr>
            <a:r>
              <a:rPr lang="en-US" sz="2800" spc="-5" dirty="0">
                <a:solidFill>
                  <a:srgbClr val="404040"/>
                </a:solidFill>
                <a:latin typeface="Carlito"/>
                <a:cs typeface="Carlito"/>
              </a:rPr>
              <a:t>The pie </a:t>
            </a:r>
            <a:r>
              <a:rPr lang="en-US" sz="2800" dirty="0">
                <a:solidFill>
                  <a:srgbClr val="404040"/>
                </a:solidFill>
                <a:latin typeface="Carlito"/>
                <a:cs typeface="Carlito"/>
              </a:rPr>
              <a:t>chart is </a:t>
            </a:r>
            <a:r>
              <a:rPr lang="en-US" sz="2800" spc="-5" dirty="0">
                <a:solidFill>
                  <a:srgbClr val="404040"/>
                </a:solidFill>
                <a:latin typeface="Carlito"/>
                <a:cs typeface="Carlito"/>
              </a:rPr>
              <a:t>used </a:t>
            </a:r>
            <a:r>
              <a:rPr lang="en-US" sz="2800" spc="-20" dirty="0">
                <a:solidFill>
                  <a:srgbClr val="404040"/>
                </a:solidFill>
                <a:latin typeface="Carlito"/>
                <a:cs typeface="Carlito"/>
              </a:rPr>
              <a:t>to visualize </a:t>
            </a:r>
            <a:r>
              <a:rPr lang="en-US" sz="2800" dirty="0">
                <a:solidFill>
                  <a:srgbClr val="404040"/>
                </a:solidFill>
                <a:latin typeface="Carlito"/>
                <a:cs typeface="Carlito"/>
              </a:rPr>
              <a:t>launch </a:t>
            </a:r>
            <a:r>
              <a:rPr lang="en-US" sz="2800" spc="-20" dirty="0">
                <a:solidFill>
                  <a:srgbClr val="404040"/>
                </a:solidFill>
                <a:latin typeface="Carlito"/>
                <a:cs typeface="Carlito"/>
              </a:rPr>
              <a:t>site </a:t>
            </a:r>
            <a:r>
              <a:rPr lang="en-US" sz="2800" dirty="0">
                <a:solidFill>
                  <a:srgbClr val="404040"/>
                </a:solidFill>
                <a:latin typeface="Carlito"/>
                <a:cs typeface="Carlito"/>
              </a:rPr>
              <a:t>success</a:t>
            </a:r>
            <a:r>
              <a:rPr lang="en-US" sz="2800" spc="20" dirty="0">
                <a:solidFill>
                  <a:srgbClr val="404040"/>
                </a:solidFill>
                <a:latin typeface="Carlito"/>
                <a:cs typeface="Carlito"/>
              </a:rPr>
              <a:t> </a:t>
            </a:r>
            <a:r>
              <a:rPr lang="en-US" sz="2800" spc="-40" dirty="0">
                <a:solidFill>
                  <a:srgbClr val="404040"/>
                </a:solidFill>
                <a:latin typeface="Carlito"/>
                <a:cs typeface="Carlito"/>
              </a:rPr>
              <a:t>rate.</a:t>
            </a:r>
            <a:endParaRPr lang="en-US" sz="2800" dirty="0">
              <a:latin typeface="Carlito"/>
              <a:cs typeface="Carlito"/>
            </a:endParaRPr>
          </a:p>
          <a:p>
            <a:pPr marL="0" indent="0">
              <a:lnSpc>
                <a:spcPts val="2350"/>
              </a:lnSpc>
              <a:spcBef>
                <a:spcPts val="1105"/>
              </a:spcBef>
              <a:buNone/>
            </a:pPr>
            <a:r>
              <a:rPr lang="en-US" sz="2800" spc="-5" dirty="0">
                <a:solidFill>
                  <a:srgbClr val="404040"/>
                </a:solidFill>
                <a:latin typeface="Carlito"/>
                <a:cs typeface="Carlito"/>
              </a:rPr>
              <a:t>The </a:t>
            </a:r>
            <a:r>
              <a:rPr lang="en-US" sz="2800" spc="-25" dirty="0">
                <a:solidFill>
                  <a:srgbClr val="404040"/>
                </a:solidFill>
                <a:latin typeface="Carlito"/>
                <a:cs typeface="Carlito"/>
              </a:rPr>
              <a:t>scatter </a:t>
            </a:r>
            <a:r>
              <a:rPr lang="en-US" sz="2800" spc="-5" dirty="0">
                <a:solidFill>
                  <a:srgbClr val="404040"/>
                </a:solidFill>
                <a:latin typeface="Carlito"/>
                <a:cs typeface="Carlito"/>
              </a:rPr>
              <a:t>plot can help </a:t>
            </a:r>
            <a:r>
              <a:rPr lang="en-US" sz="2800" dirty="0">
                <a:solidFill>
                  <a:srgbClr val="404040"/>
                </a:solidFill>
                <a:latin typeface="Carlito"/>
                <a:cs typeface="Carlito"/>
              </a:rPr>
              <a:t>us </a:t>
            </a:r>
            <a:r>
              <a:rPr lang="en-US" sz="2800" spc="-5" dirty="0">
                <a:solidFill>
                  <a:srgbClr val="404040"/>
                </a:solidFill>
                <a:latin typeface="Carlito"/>
                <a:cs typeface="Carlito"/>
              </a:rPr>
              <a:t>see how </a:t>
            </a:r>
            <a:r>
              <a:rPr lang="en-US" sz="2800" dirty="0">
                <a:solidFill>
                  <a:srgbClr val="404040"/>
                </a:solidFill>
                <a:latin typeface="Carlito"/>
                <a:cs typeface="Carlito"/>
              </a:rPr>
              <a:t>success </a:t>
            </a:r>
            <a:r>
              <a:rPr lang="en-US" sz="2800" spc="-10" dirty="0">
                <a:solidFill>
                  <a:srgbClr val="404040"/>
                </a:solidFill>
                <a:latin typeface="Carlito"/>
                <a:cs typeface="Carlito"/>
              </a:rPr>
              <a:t>varies </a:t>
            </a:r>
            <a:r>
              <a:rPr lang="en-US" sz="2800" spc="-20" dirty="0">
                <a:solidFill>
                  <a:srgbClr val="404040"/>
                </a:solidFill>
                <a:latin typeface="Carlito"/>
                <a:cs typeface="Carlito"/>
              </a:rPr>
              <a:t>across </a:t>
            </a:r>
            <a:r>
              <a:rPr lang="en-US" sz="2800" dirty="0">
                <a:solidFill>
                  <a:srgbClr val="404040"/>
                </a:solidFill>
                <a:latin typeface="Carlito"/>
                <a:cs typeface="Carlito"/>
              </a:rPr>
              <a:t>launch </a:t>
            </a:r>
            <a:r>
              <a:rPr lang="en-US" sz="2800" spc="-20" dirty="0">
                <a:solidFill>
                  <a:srgbClr val="404040"/>
                </a:solidFill>
                <a:latin typeface="Carlito"/>
                <a:cs typeface="Carlito"/>
              </a:rPr>
              <a:t>sites, </a:t>
            </a:r>
            <a:r>
              <a:rPr lang="en-US" sz="2800" spc="-10" dirty="0">
                <a:solidFill>
                  <a:srgbClr val="404040"/>
                </a:solidFill>
                <a:latin typeface="Carlito"/>
                <a:cs typeface="Carlito"/>
              </a:rPr>
              <a:t>payload </a:t>
            </a:r>
            <a:r>
              <a:rPr lang="en-US" sz="2800" spc="-5" dirty="0">
                <a:solidFill>
                  <a:srgbClr val="404040"/>
                </a:solidFill>
                <a:latin typeface="Carlito"/>
                <a:cs typeface="Carlito"/>
              </a:rPr>
              <a:t>mass,</a:t>
            </a:r>
            <a:r>
              <a:rPr lang="en-US" sz="2800" spc="15" dirty="0">
                <a:solidFill>
                  <a:srgbClr val="404040"/>
                </a:solidFill>
                <a:latin typeface="Carlito"/>
                <a:cs typeface="Carlito"/>
              </a:rPr>
              <a:t> </a:t>
            </a:r>
            <a:r>
              <a:rPr lang="en-US" sz="2800" dirty="0">
                <a:solidFill>
                  <a:srgbClr val="404040"/>
                </a:solidFill>
                <a:latin typeface="Carlito"/>
                <a:cs typeface="Carlito"/>
              </a:rPr>
              <a:t>and</a:t>
            </a:r>
            <a:endParaRPr lang="en-US" sz="2800" dirty="0">
              <a:latin typeface="Carlito"/>
              <a:cs typeface="Carlito"/>
            </a:endParaRPr>
          </a:p>
          <a:p>
            <a:pPr marL="0" indent="0">
              <a:lnSpc>
                <a:spcPts val="2350"/>
              </a:lnSpc>
              <a:buNone/>
            </a:pPr>
            <a:r>
              <a:rPr lang="en-US" sz="2800" spc="-20" dirty="0">
                <a:solidFill>
                  <a:srgbClr val="404040"/>
                </a:solidFill>
                <a:latin typeface="Carlito"/>
                <a:cs typeface="Carlito"/>
              </a:rPr>
              <a:t>booster </a:t>
            </a:r>
            <a:r>
              <a:rPr lang="en-US" sz="2800" spc="-25" dirty="0">
                <a:solidFill>
                  <a:srgbClr val="404040"/>
                </a:solidFill>
                <a:latin typeface="Carlito"/>
                <a:cs typeface="Carlito"/>
              </a:rPr>
              <a:t>version</a:t>
            </a:r>
            <a:r>
              <a:rPr lang="en-US" sz="2800" dirty="0">
                <a:solidFill>
                  <a:srgbClr val="404040"/>
                </a:solidFill>
                <a:latin typeface="Carlito"/>
                <a:cs typeface="Carlito"/>
              </a:rPr>
              <a:t> </a:t>
            </a:r>
            <a:r>
              <a:rPr lang="en-US" sz="2800" spc="-45" dirty="0">
                <a:solidFill>
                  <a:srgbClr val="404040"/>
                </a:solidFill>
                <a:latin typeface="Carlito"/>
                <a:cs typeface="Carlito"/>
              </a:rPr>
              <a:t>category.</a:t>
            </a:r>
            <a:endParaRPr lang="en-US" sz="2800" dirty="0">
              <a:latin typeface="Carlito"/>
              <a:cs typeface="Carlito"/>
            </a:endParaRPr>
          </a:p>
          <a:p>
            <a:pPr marL="0" indent="0">
              <a:lnSpc>
                <a:spcPct val="100000"/>
              </a:lnSpc>
              <a:spcBef>
                <a:spcPts val="925"/>
              </a:spcBef>
              <a:buNone/>
            </a:pPr>
            <a:r>
              <a:rPr lang="en-US" sz="2800" u="heavy" dirty="0">
                <a:solidFill>
                  <a:srgbClr val="404040"/>
                </a:solidFill>
                <a:uFill>
                  <a:solidFill>
                    <a:srgbClr val="404040"/>
                  </a:solidFill>
                </a:uFill>
                <a:latin typeface="Carlito"/>
                <a:cs typeface="Carlito"/>
              </a:rPr>
              <a:t>GitHub</a:t>
            </a:r>
            <a:r>
              <a:rPr lang="en-US" sz="2800" u="heavy" spc="5" dirty="0">
                <a:solidFill>
                  <a:srgbClr val="404040"/>
                </a:solidFill>
                <a:uFill>
                  <a:solidFill>
                    <a:srgbClr val="404040"/>
                  </a:solidFill>
                </a:uFill>
                <a:latin typeface="Carlito"/>
                <a:cs typeface="Carlito"/>
              </a:rPr>
              <a:t> </a:t>
            </a:r>
            <a:r>
              <a:rPr lang="en-US" sz="2800" u="heavy" spc="-5" dirty="0">
                <a:solidFill>
                  <a:srgbClr val="404040"/>
                </a:solidFill>
                <a:uFill>
                  <a:solidFill>
                    <a:srgbClr val="404040"/>
                  </a:solidFill>
                </a:uFill>
                <a:latin typeface="Carlito"/>
                <a:cs typeface="Carlito"/>
              </a:rPr>
              <a:t>url:</a:t>
            </a:r>
            <a:endParaRPr lang="en-US" sz="2800" dirty="0">
              <a:latin typeface="Carlito"/>
              <a:cs typeface="Carlito"/>
            </a:endParaRPr>
          </a:p>
          <a:p>
            <a:pPr marL="0" marR="1557020" indent="0">
              <a:lnSpc>
                <a:spcPct val="150000"/>
              </a:lnSpc>
              <a:spcBef>
                <a:spcPts val="95"/>
              </a:spcBef>
              <a:buNone/>
            </a:pPr>
            <a:r>
              <a:rPr lang="en-US" sz="2600" u="heavy" spc="-10" dirty="0">
                <a:solidFill>
                  <a:srgbClr val="2996E1"/>
                </a:solidFill>
                <a:uFill>
                  <a:solidFill>
                    <a:srgbClr val="2996E1"/>
                  </a:solidFill>
                </a:uFill>
                <a:latin typeface="Carlito"/>
                <a:cs typeface="Carlito"/>
                <a:hlinkClick r:id="rId3"/>
              </a:rPr>
              <a:t>https://github.com/tejus6000/IBM/blob/main/capstone/3.Interactive%20Visual%20Analytics%20and%20Dashboard/spacex_dash_app.py</a:t>
            </a:r>
            <a:endParaRPr lang="en-US" sz="26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object 4">
            <a:extLst>
              <a:ext uri="{FF2B5EF4-FFF2-40B4-BE49-F238E27FC236}">
                <a16:creationId xmlns:a16="http://schemas.microsoft.com/office/drawing/2014/main" id="{4245E52C-8370-176F-2614-62918B0A40DE}"/>
              </a:ext>
            </a:extLst>
          </p:cNvPr>
          <p:cNvSpPr txBox="1"/>
          <p:nvPr/>
        </p:nvSpPr>
        <p:spPr>
          <a:xfrm>
            <a:off x="533401" y="2472309"/>
            <a:ext cx="3061208" cy="2057615"/>
          </a:xfrm>
          <a:prstGeom prst="rect">
            <a:avLst/>
          </a:prstGeom>
        </p:spPr>
        <p:txBody>
          <a:bodyPr vert="horz" wrap="square" lIns="0" tIns="13335" rIns="0" bIns="0" rtlCol="0">
            <a:spAutoFit/>
          </a:bodyPr>
          <a:lstStyle/>
          <a:p>
            <a:pPr marL="12700">
              <a:lnSpc>
                <a:spcPct val="100000"/>
              </a:lnSpc>
              <a:spcBef>
                <a:spcPts val="105"/>
              </a:spcBef>
            </a:pPr>
            <a:r>
              <a:rPr sz="2200" u="heavy" dirty="0">
                <a:solidFill>
                  <a:srgbClr val="404040"/>
                </a:solidFill>
                <a:uFill>
                  <a:solidFill>
                    <a:srgbClr val="404040"/>
                  </a:solidFill>
                </a:uFill>
                <a:latin typeface="Carlito"/>
                <a:cs typeface="Carlito"/>
              </a:rPr>
              <a:t>GitHub</a:t>
            </a:r>
            <a:r>
              <a:rPr sz="2200" u="heavy" spc="-95" dirty="0">
                <a:solidFill>
                  <a:srgbClr val="404040"/>
                </a:solidFill>
                <a:uFill>
                  <a:solidFill>
                    <a:srgbClr val="404040"/>
                  </a:solidFill>
                </a:uFill>
                <a:latin typeface="Carlito"/>
                <a:cs typeface="Carlito"/>
              </a:rPr>
              <a:t> </a:t>
            </a:r>
            <a:r>
              <a:rPr sz="2200" u="heavy" spc="-5" dirty="0">
                <a:solidFill>
                  <a:srgbClr val="404040"/>
                </a:solidFill>
                <a:uFill>
                  <a:solidFill>
                    <a:srgbClr val="404040"/>
                  </a:solidFill>
                </a:uFill>
                <a:latin typeface="Carlito"/>
                <a:cs typeface="Carlito"/>
              </a:rPr>
              <a:t>url:</a:t>
            </a:r>
            <a:endParaRPr lang="en-IN" sz="2200" u="heavy" spc="-5" dirty="0">
              <a:solidFill>
                <a:srgbClr val="404040"/>
              </a:solidFill>
              <a:uFill>
                <a:solidFill>
                  <a:srgbClr val="404040"/>
                </a:solidFill>
              </a:uFill>
              <a:latin typeface="Carlito"/>
              <a:cs typeface="Carlito"/>
            </a:endParaRPr>
          </a:p>
          <a:p>
            <a:pPr marL="12700">
              <a:lnSpc>
                <a:spcPct val="100000"/>
              </a:lnSpc>
              <a:spcBef>
                <a:spcPts val="105"/>
              </a:spcBef>
            </a:pPr>
            <a:r>
              <a:rPr lang="en-IN" sz="2200" dirty="0">
                <a:latin typeface="Carlito"/>
                <a:cs typeface="Carlito"/>
                <a:hlinkClick r:id="rId3"/>
              </a:rPr>
              <a:t>https://github.com/tejus6000/IBM/blob/main/capstone/4.Predictive%20Analysis/Machine%20Learning%20Prediction.ipynb</a:t>
            </a:r>
            <a:endParaRPr sz="2200" dirty="0">
              <a:latin typeface="Carlito"/>
              <a:cs typeface="Carlito"/>
            </a:endParaRPr>
          </a:p>
        </p:txBody>
      </p:sp>
      <p:grpSp>
        <p:nvGrpSpPr>
          <p:cNvPr id="6" name="object 5">
            <a:extLst>
              <a:ext uri="{FF2B5EF4-FFF2-40B4-BE49-F238E27FC236}">
                <a16:creationId xmlns:a16="http://schemas.microsoft.com/office/drawing/2014/main" id="{11967BB2-E00E-88CA-D22A-40B85E5864D6}"/>
              </a:ext>
            </a:extLst>
          </p:cNvPr>
          <p:cNvGrpSpPr/>
          <p:nvPr/>
        </p:nvGrpSpPr>
        <p:grpSpPr>
          <a:xfrm>
            <a:off x="3822191" y="1933955"/>
            <a:ext cx="1938655" cy="1728470"/>
            <a:chOff x="3822191" y="1933955"/>
            <a:chExt cx="1938655" cy="1728470"/>
          </a:xfrm>
          <a:solidFill>
            <a:schemeClr val="accent5">
              <a:lumMod val="75000"/>
            </a:schemeClr>
          </a:solidFill>
        </p:grpSpPr>
        <p:sp>
          <p:nvSpPr>
            <p:cNvPr id="7" name="object 6">
              <a:extLst>
                <a:ext uri="{FF2B5EF4-FFF2-40B4-BE49-F238E27FC236}">
                  <a16:creationId xmlns:a16="http://schemas.microsoft.com/office/drawing/2014/main" id="{C46806EB-530C-731F-1794-37D54409CCCF}"/>
                </a:ext>
              </a:extLst>
            </p:cNvPr>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grpFill/>
          </p:spPr>
          <p:txBody>
            <a:bodyPr wrap="square" lIns="0" tIns="0" rIns="0" bIns="0" rtlCol="0"/>
            <a:lstStyle/>
            <a:p>
              <a:endParaRPr/>
            </a:p>
          </p:txBody>
        </p:sp>
        <p:sp>
          <p:nvSpPr>
            <p:cNvPr id="8" name="object 7">
              <a:extLst>
                <a:ext uri="{FF2B5EF4-FFF2-40B4-BE49-F238E27FC236}">
                  <a16:creationId xmlns:a16="http://schemas.microsoft.com/office/drawing/2014/main" id="{C14153AE-2403-B980-F8E8-CF0A643365F3}"/>
                </a:ext>
              </a:extLst>
            </p:cNvPr>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grpFill/>
          </p:spPr>
          <p:txBody>
            <a:bodyPr wrap="square" lIns="0" tIns="0" rIns="0" bIns="0" rtlCol="0"/>
            <a:lstStyle/>
            <a:p>
              <a:endParaRPr/>
            </a:p>
          </p:txBody>
        </p:sp>
        <p:sp>
          <p:nvSpPr>
            <p:cNvPr id="9" name="object 8">
              <a:extLst>
                <a:ext uri="{FF2B5EF4-FFF2-40B4-BE49-F238E27FC236}">
                  <a16:creationId xmlns:a16="http://schemas.microsoft.com/office/drawing/2014/main" id="{2EEF0851-9B0C-4857-899B-0D6CB1CE86BE}"/>
                </a:ext>
              </a:extLst>
            </p:cNvPr>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10" name="object 9">
            <a:extLst>
              <a:ext uri="{FF2B5EF4-FFF2-40B4-BE49-F238E27FC236}">
                <a16:creationId xmlns:a16="http://schemas.microsoft.com/office/drawing/2014/main" id="{1DA51369-D094-BAF1-7905-5CBA70A1FC2B}"/>
              </a:ext>
            </a:extLst>
          </p:cNvPr>
          <p:cNvSpPr txBox="1"/>
          <p:nvPr/>
        </p:nvSpPr>
        <p:spPr>
          <a:xfrm>
            <a:off x="3998721" y="2219960"/>
            <a:ext cx="1568450" cy="285115"/>
          </a:xfrm>
          <a:prstGeom prst="rect">
            <a:avLst/>
          </a:prstGeom>
          <a:solidFill>
            <a:schemeClr val="accent5">
              <a:lumMod val="75000"/>
            </a:schemeClr>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Split </a:t>
            </a:r>
            <a:r>
              <a:rPr sz="1700" dirty="0">
                <a:solidFill>
                  <a:srgbClr val="FFFFFF"/>
                </a:solidFill>
                <a:latin typeface="Carlito"/>
                <a:cs typeface="Carlito"/>
              </a:rPr>
              <a:t>label</a:t>
            </a:r>
            <a:r>
              <a:rPr sz="1700" spc="-195" dirty="0">
                <a:solidFill>
                  <a:srgbClr val="FFFFFF"/>
                </a:solidFill>
                <a:latin typeface="Carlito"/>
                <a:cs typeface="Carlito"/>
              </a:rPr>
              <a:t> </a:t>
            </a:r>
            <a:r>
              <a:rPr sz="1700" spc="-5" dirty="0">
                <a:solidFill>
                  <a:srgbClr val="FFFFFF"/>
                </a:solidFill>
                <a:latin typeface="Carlito"/>
                <a:cs typeface="Carlito"/>
              </a:rPr>
              <a:t>column</a:t>
            </a:r>
            <a:endParaRPr sz="1700">
              <a:latin typeface="Carlito"/>
              <a:cs typeface="Carlito"/>
            </a:endParaRPr>
          </a:p>
        </p:txBody>
      </p:sp>
      <p:sp>
        <p:nvSpPr>
          <p:cNvPr id="11" name="object 10">
            <a:extLst>
              <a:ext uri="{FF2B5EF4-FFF2-40B4-BE49-F238E27FC236}">
                <a16:creationId xmlns:a16="http://schemas.microsoft.com/office/drawing/2014/main" id="{2C0F0BF7-3819-1E03-8D29-820D180293B8}"/>
              </a:ext>
            </a:extLst>
          </p:cNvPr>
          <p:cNvSpPr txBox="1"/>
          <p:nvPr/>
        </p:nvSpPr>
        <p:spPr>
          <a:xfrm>
            <a:off x="3917950" y="2456180"/>
            <a:ext cx="1722755" cy="285115"/>
          </a:xfrm>
          <a:prstGeom prst="rect">
            <a:avLst/>
          </a:prstGeom>
          <a:solidFill>
            <a:schemeClr val="accent5">
              <a:lumMod val="75000"/>
            </a:schemeClr>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‘Class’ </a:t>
            </a:r>
            <a:r>
              <a:rPr sz="1700" spc="-15" dirty="0">
                <a:solidFill>
                  <a:srgbClr val="FFFFFF"/>
                </a:solidFill>
                <a:latin typeface="Carlito"/>
                <a:cs typeface="Carlito"/>
              </a:rPr>
              <a:t>from</a:t>
            </a:r>
            <a:r>
              <a:rPr sz="1700" spc="-200" dirty="0">
                <a:solidFill>
                  <a:srgbClr val="FFFFFF"/>
                </a:solidFill>
                <a:latin typeface="Carlito"/>
                <a:cs typeface="Carlito"/>
              </a:rPr>
              <a:t> </a:t>
            </a:r>
            <a:r>
              <a:rPr sz="1700" spc="-15" dirty="0">
                <a:solidFill>
                  <a:srgbClr val="FFFFFF"/>
                </a:solidFill>
                <a:latin typeface="Carlito"/>
                <a:cs typeface="Carlito"/>
              </a:rPr>
              <a:t>dataset</a:t>
            </a:r>
            <a:endParaRPr sz="1700">
              <a:latin typeface="Carlito"/>
              <a:cs typeface="Carlito"/>
            </a:endParaRPr>
          </a:p>
        </p:txBody>
      </p:sp>
      <p:grpSp>
        <p:nvGrpSpPr>
          <p:cNvPr id="12" name="object 11">
            <a:extLst>
              <a:ext uri="{FF2B5EF4-FFF2-40B4-BE49-F238E27FC236}">
                <a16:creationId xmlns:a16="http://schemas.microsoft.com/office/drawing/2014/main" id="{CDB07EE6-4A9B-2E2C-7D1E-1C7894287EE7}"/>
              </a:ext>
            </a:extLst>
          </p:cNvPr>
          <p:cNvGrpSpPr/>
          <p:nvPr/>
        </p:nvGrpSpPr>
        <p:grpSpPr>
          <a:xfrm>
            <a:off x="3822191" y="3375659"/>
            <a:ext cx="1938655" cy="1729739"/>
            <a:chOff x="3822191" y="3375659"/>
            <a:chExt cx="1938655" cy="1729739"/>
          </a:xfrm>
          <a:solidFill>
            <a:schemeClr val="accent5">
              <a:lumMod val="75000"/>
            </a:schemeClr>
          </a:solidFill>
        </p:grpSpPr>
        <p:sp>
          <p:nvSpPr>
            <p:cNvPr id="13" name="object 12">
              <a:extLst>
                <a:ext uri="{FF2B5EF4-FFF2-40B4-BE49-F238E27FC236}">
                  <a16:creationId xmlns:a16="http://schemas.microsoft.com/office/drawing/2014/main" id="{4F7E3A6E-8F21-2E59-8155-6F90816C338B}"/>
                </a:ext>
              </a:extLst>
            </p:cNvPr>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grpFill/>
          </p:spPr>
          <p:txBody>
            <a:bodyPr wrap="square" lIns="0" tIns="0" rIns="0" bIns="0" rtlCol="0"/>
            <a:lstStyle/>
            <a:p>
              <a:endParaRPr/>
            </a:p>
          </p:txBody>
        </p:sp>
        <p:sp>
          <p:nvSpPr>
            <p:cNvPr id="14" name="object 13">
              <a:extLst>
                <a:ext uri="{FF2B5EF4-FFF2-40B4-BE49-F238E27FC236}">
                  <a16:creationId xmlns:a16="http://schemas.microsoft.com/office/drawing/2014/main" id="{F2A80C4A-E899-90D7-D074-1D6571B6DE1F}"/>
                </a:ext>
              </a:extLst>
            </p:cNvPr>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grpFill/>
          </p:spPr>
          <p:txBody>
            <a:bodyPr wrap="square" lIns="0" tIns="0" rIns="0" bIns="0" rtlCol="0"/>
            <a:lstStyle/>
            <a:p>
              <a:endParaRPr/>
            </a:p>
          </p:txBody>
        </p:sp>
        <p:sp>
          <p:nvSpPr>
            <p:cNvPr id="15" name="object 14">
              <a:extLst>
                <a:ext uri="{FF2B5EF4-FFF2-40B4-BE49-F238E27FC236}">
                  <a16:creationId xmlns:a16="http://schemas.microsoft.com/office/drawing/2014/main" id="{122A61D6-4064-3D56-A6EA-A1128DD73E52}"/>
                </a:ext>
              </a:extLst>
            </p:cNvPr>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grpFill/>
            <a:ln w="15240">
              <a:solidFill>
                <a:srgbClr val="FFFFFF"/>
              </a:solidFill>
            </a:ln>
          </p:spPr>
          <p:txBody>
            <a:bodyPr wrap="square" lIns="0" tIns="0" rIns="0" bIns="0" rtlCol="0"/>
            <a:lstStyle/>
            <a:p>
              <a:endParaRPr/>
            </a:p>
          </p:txBody>
        </p:sp>
      </p:grpSp>
      <p:sp>
        <p:nvSpPr>
          <p:cNvPr id="16" name="object 15">
            <a:extLst>
              <a:ext uri="{FF2B5EF4-FFF2-40B4-BE49-F238E27FC236}">
                <a16:creationId xmlns:a16="http://schemas.microsoft.com/office/drawing/2014/main" id="{3866ACDE-BE7A-B184-D7CD-89A0DEF4A870}"/>
              </a:ext>
            </a:extLst>
          </p:cNvPr>
          <p:cNvSpPr txBox="1"/>
          <p:nvPr/>
        </p:nvSpPr>
        <p:spPr>
          <a:xfrm>
            <a:off x="4010914" y="3544315"/>
            <a:ext cx="1524635" cy="285115"/>
          </a:xfrm>
          <a:prstGeom prst="rect">
            <a:avLst/>
          </a:prstGeom>
          <a:solidFill>
            <a:schemeClr val="accent5">
              <a:lumMod val="75000"/>
            </a:schemeClr>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Fit </a:t>
            </a:r>
            <a:r>
              <a:rPr sz="1700" dirty="0">
                <a:solidFill>
                  <a:srgbClr val="FFFFFF"/>
                </a:solidFill>
                <a:latin typeface="Carlito"/>
                <a:cs typeface="Carlito"/>
              </a:rPr>
              <a:t>and</a:t>
            </a:r>
            <a:r>
              <a:rPr sz="1700" spc="-170" dirty="0">
                <a:solidFill>
                  <a:srgbClr val="FFFFFF"/>
                </a:solidFill>
                <a:latin typeface="Carlito"/>
                <a:cs typeface="Carlito"/>
              </a:rPr>
              <a:t> </a:t>
            </a:r>
            <a:r>
              <a:rPr sz="1700" spc="-45" dirty="0">
                <a:solidFill>
                  <a:srgbClr val="FFFFFF"/>
                </a:solidFill>
                <a:latin typeface="Carlito"/>
                <a:cs typeface="Carlito"/>
              </a:rPr>
              <a:t>Transform</a:t>
            </a:r>
            <a:endParaRPr sz="1700">
              <a:latin typeface="Carlito"/>
              <a:cs typeface="Carlito"/>
            </a:endParaRPr>
          </a:p>
        </p:txBody>
      </p:sp>
      <p:sp>
        <p:nvSpPr>
          <p:cNvPr id="17" name="object 16">
            <a:extLst>
              <a:ext uri="{FF2B5EF4-FFF2-40B4-BE49-F238E27FC236}">
                <a16:creationId xmlns:a16="http://schemas.microsoft.com/office/drawing/2014/main" id="{27A90C26-2559-AD1E-A7A3-DDB0E7BC5E92}"/>
              </a:ext>
            </a:extLst>
          </p:cNvPr>
          <p:cNvSpPr txBox="1"/>
          <p:nvPr/>
        </p:nvSpPr>
        <p:spPr>
          <a:xfrm>
            <a:off x="4145026" y="3780282"/>
            <a:ext cx="1281430" cy="285115"/>
          </a:xfrm>
          <a:prstGeom prst="rect">
            <a:avLst/>
          </a:prstGeom>
          <a:solidFill>
            <a:schemeClr val="accent5">
              <a:lumMod val="75000"/>
            </a:schemeClr>
          </a:solidFill>
        </p:spPr>
        <p:txBody>
          <a:bodyPr vert="horz" wrap="square" lIns="0" tIns="12700" rIns="0" bIns="0" rtlCol="0">
            <a:spAutoFit/>
          </a:bodyPr>
          <a:lstStyle/>
          <a:p>
            <a:pPr marL="12700">
              <a:lnSpc>
                <a:spcPct val="100000"/>
              </a:lnSpc>
              <a:spcBef>
                <a:spcPts val="100"/>
              </a:spcBef>
            </a:pPr>
            <a:r>
              <a:rPr sz="1700" spc="-15" dirty="0">
                <a:solidFill>
                  <a:srgbClr val="FFFFFF"/>
                </a:solidFill>
                <a:latin typeface="Carlito"/>
                <a:cs typeface="Carlito"/>
              </a:rPr>
              <a:t>Features</a:t>
            </a:r>
            <a:r>
              <a:rPr sz="1700" spc="-135" dirty="0">
                <a:solidFill>
                  <a:srgbClr val="FFFFFF"/>
                </a:solidFill>
                <a:latin typeface="Carlito"/>
                <a:cs typeface="Carlito"/>
              </a:rPr>
              <a:t> </a:t>
            </a:r>
            <a:r>
              <a:rPr sz="1700" dirty="0">
                <a:solidFill>
                  <a:srgbClr val="FFFFFF"/>
                </a:solidFill>
                <a:latin typeface="Carlito"/>
                <a:cs typeface="Carlito"/>
              </a:rPr>
              <a:t>using</a:t>
            </a:r>
            <a:endParaRPr sz="1700">
              <a:latin typeface="Carlito"/>
              <a:cs typeface="Carlito"/>
            </a:endParaRPr>
          </a:p>
        </p:txBody>
      </p:sp>
      <p:sp>
        <p:nvSpPr>
          <p:cNvPr id="18" name="object 17">
            <a:extLst>
              <a:ext uri="{FF2B5EF4-FFF2-40B4-BE49-F238E27FC236}">
                <a16:creationId xmlns:a16="http://schemas.microsoft.com/office/drawing/2014/main" id="{F8B4CA42-6743-DE88-8B31-FCAEEBE66FEF}"/>
              </a:ext>
            </a:extLst>
          </p:cNvPr>
          <p:cNvSpPr txBox="1"/>
          <p:nvPr/>
        </p:nvSpPr>
        <p:spPr>
          <a:xfrm>
            <a:off x="4097782" y="4018026"/>
            <a:ext cx="1367790" cy="285115"/>
          </a:xfrm>
          <a:prstGeom prst="rect">
            <a:avLst/>
          </a:prstGeom>
          <a:solidFill>
            <a:schemeClr val="accent5">
              <a:lumMod val="75000"/>
            </a:schemeClr>
          </a:solidFill>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Standard</a:t>
            </a:r>
            <a:r>
              <a:rPr sz="1700" spc="-200" dirty="0">
                <a:solidFill>
                  <a:srgbClr val="FFFFFF"/>
                </a:solidFill>
                <a:latin typeface="Carlito"/>
                <a:cs typeface="Carlito"/>
              </a:rPr>
              <a:t> </a:t>
            </a:r>
            <a:r>
              <a:rPr sz="1700" spc="-5" dirty="0">
                <a:solidFill>
                  <a:srgbClr val="FFFFFF"/>
                </a:solidFill>
                <a:latin typeface="Carlito"/>
                <a:cs typeface="Carlito"/>
              </a:rPr>
              <a:t>Scaler</a:t>
            </a:r>
            <a:endParaRPr sz="1700">
              <a:latin typeface="Carlito"/>
              <a:cs typeface="Carlito"/>
            </a:endParaRPr>
          </a:p>
        </p:txBody>
      </p:sp>
      <p:grpSp>
        <p:nvGrpSpPr>
          <p:cNvPr id="19" name="object 18">
            <a:extLst>
              <a:ext uri="{FF2B5EF4-FFF2-40B4-BE49-F238E27FC236}">
                <a16:creationId xmlns:a16="http://schemas.microsoft.com/office/drawing/2014/main" id="{ED531A44-2A8B-1B10-23D4-6D1D9D669F88}"/>
              </a:ext>
            </a:extLst>
          </p:cNvPr>
          <p:cNvGrpSpPr/>
          <p:nvPr/>
        </p:nvGrpSpPr>
        <p:grpSpPr>
          <a:xfrm>
            <a:off x="3822191" y="4818888"/>
            <a:ext cx="2950845" cy="1169035"/>
            <a:chOff x="3822191" y="4818888"/>
            <a:chExt cx="2950845" cy="1169035"/>
          </a:xfrm>
          <a:solidFill>
            <a:schemeClr val="accent5">
              <a:lumMod val="75000"/>
            </a:schemeClr>
          </a:solidFill>
        </p:grpSpPr>
        <p:sp>
          <p:nvSpPr>
            <p:cNvPr id="20" name="object 19">
              <a:extLst>
                <a:ext uri="{FF2B5EF4-FFF2-40B4-BE49-F238E27FC236}">
                  <a16:creationId xmlns:a16="http://schemas.microsoft.com/office/drawing/2014/main" id="{38C61DE7-60A3-32C4-B9FF-48D88398426D}"/>
                </a:ext>
              </a:extLst>
            </p:cNvPr>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grpFill/>
          </p:spPr>
          <p:txBody>
            <a:bodyPr wrap="square" lIns="0" tIns="0" rIns="0" bIns="0" rtlCol="0"/>
            <a:lstStyle/>
            <a:p>
              <a:endParaRPr/>
            </a:p>
          </p:txBody>
        </p:sp>
        <p:sp>
          <p:nvSpPr>
            <p:cNvPr id="21" name="object 20">
              <a:extLst>
                <a:ext uri="{FF2B5EF4-FFF2-40B4-BE49-F238E27FC236}">
                  <a16:creationId xmlns:a16="http://schemas.microsoft.com/office/drawing/2014/main" id="{49463A65-0C81-3B5A-D3A8-48FC5C1C4346}"/>
                </a:ext>
              </a:extLst>
            </p:cNvPr>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grpFill/>
          </p:spPr>
          <p:txBody>
            <a:bodyPr wrap="square" lIns="0" tIns="0" rIns="0" bIns="0" rtlCol="0"/>
            <a:lstStyle/>
            <a:p>
              <a:endParaRPr/>
            </a:p>
          </p:txBody>
        </p:sp>
        <p:sp>
          <p:nvSpPr>
            <p:cNvPr id="22" name="object 21">
              <a:extLst>
                <a:ext uri="{FF2B5EF4-FFF2-40B4-BE49-F238E27FC236}">
                  <a16:creationId xmlns:a16="http://schemas.microsoft.com/office/drawing/2014/main" id="{A39EA027-FF75-62E8-5B5B-0E19DB3BEB51}"/>
                </a:ext>
              </a:extLst>
            </p:cNvPr>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grpFill/>
            <a:ln w="15240">
              <a:solidFill>
                <a:srgbClr val="FFFFFF"/>
              </a:solidFill>
            </a:ln>
          </p:spPr>
          <p:txBody>
            <a:bodyPr wrap="square" lIns="0" tIns="0" rIns="0" bIns="0" rtlCol="0"/>
            <a:lstStyle/>
            <a:p>
              <a:endParaRPr/>
            </a:p>
          </p:txBody>
        </p:sp>
      </p:grpSp>
      <p:sp>
        <p:nvSpPr>
          <p:cNvPr id="23" name="object 22">
            <a:extLst>
              <a:ext uri="{FF2B5EF4-FFF2-40B4-BE49-F238E27FC236}">
                <a16:creationId xmlns:a16="http://schemas.microsoft.com/office/drawing/2014/main" id="{ADF46F1B-C865-41CD-4733-8F275F1C83FC}"/>
              </a:ext>
            </a:extLst>
          </p:cNvPr>
          <p:cNvSpPr txBox="1"/>
          <p:nvPr/>
        </p:nvSpPr>
        <p:spPr>
          <a:xfrm>
            <a:off x="4103878" y="5104841"/>
            <a:ext cx="1344930" cy="285750"/>
          </a:xfrm>
          <a:prstGeom prst="rect">
            <a:avLst/>
          </a:prstGeom>
          <a:solidFill>
            <a:schemeClr val="accent5">
              <a:lumMod val="75000"/>
            </a:schemeClr>
          </a:solidFill>
        </p:spPr>
        <p:txBody>
          <a:bodyPr vert="horz" wrap="square" lIns="0" tIns="13335" rIns="0" bIns="0" rtlCol="0">
            <a:spAutoFit/>
          </a:bodyPr>
          <a:lstStyle/>
          <a:p>
            <a:pPr marL="12700">
              <a:lnSpc>
                <a:spcPct val="100000"/>
              </a:lnSpc>
              <a:spcBef>
                <a:spcPts val="105"/>
              </a:spcBef>
            </a:pPr>
            <a:r>
              <a:rPr sz="1700" spc="-30" dirty="0">
                <a:solidFill>
                  <a:srgbClr val="FFFFFF"/>
                </a:solidFill>
                <a:latin typeface="Carlito"/>
                <a:cs typeface="Carlito"/>
              </a:rPr>
              <a:t>Train_test_split</a:t>
            </a:r>
            <a:endParaRPr sz="1700">
              <a:latin typeface="Carlito"/>
              <a:cs typeface="Carlito"/>
            </a:endParaRPr>
          </a:p>
        </p:txBody>
      </p:sp>
      <p:sp>
        <p:nvSpPr>
          <p:cNvPr id="24" name="object 23">
            <a:extLst>
              <a:ext uri="{FF2B5EF4-FFF2-40B4-BE49-F238E27FC236}">
                <a16:creationId xmlns:a16="http://schemas.microsoft.com/office/drawing/2014/main" id="{15875BCB-0921-5632-E755-0941683DD157}"/>
              </a:ext>
            </a:extLst>
          </p:cNvPr>
          <p:cNvSpPr txBox="1"/>
          <p:nvPr/>
        </p:nvSpPr>
        <p:spPr>
          <a:xfrm>
            <a:off x="4583938" y="5341747"/>
            <a:ext cx="411480" cy="285115"/>
          </a:xfrm>
          <a:prstGeom prst="rect">
            <a:avLst/>
          </a:prstGeom>
          <a:solidFill>
            <a:schemeClr val="accent5">
              <a:lumMod val="75000"/>
            </a:schemeClr>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a:t>
            </a:r>
            <a:r>
              <a:rPr sz="1700" spc="-25" dirty="0">
                <a:solidFill>
                  <a:srgbClr val="FFFFFF"/>
                </a:solidFill>
                <a:latin typeface="Carlito"/>
                <a:cs typeface="Carlito"/>
              </a:rPr>
              <a:t>a</a:t>
            </a:r>
            <a:r>
              <a:rPr sz="1700" spc="-45" dirty="0">
                <a:solidFill>
                  <a:srgbClr val="FFFFFF"/>
                </a:solidFill>
                <a:latin typeface="Carlito"/>
                <a:cs typeface="Carlito"/>
              </a:rPr>
              <a:t>t</a:t>
            </a:r>
            <a:r>
              <a:rPr sz="1700" dirty="0">
                <a:solidFill>
                  <a:srgbClr val="FFFFFF"/>
                </a:solidFill>
                <a:latin typeface="Carlito"/>
                <a:cs typeface="Carlito"/>
              </a:rPr>
              <a:t>a</a:t>
            </a:r>
            <a:endParaRPr sz="1700">
              <a:latin typeface="Carlito"/>
              <a:cs typeface="Carlito"/>
            </a:endParaRPr>
          </a:p>
        </p:txBody>
      </p:sp>
      <p:grpSp>
        <p:nvGrpSpPr>
          <p:cNvPr id="25" name="object 24">
            <a:extLst>
              <a:ext uri="{FF2B5EF4-FFF2-40B4-BE49-F238E27FC236}">
                <a16:creationId xmlns:a16="http://schemas.microsoft.com/office/drawing/2014/main" id="{BA5215EA-07F9-1760-66E3-DA5EEDEA5557}"/>
              </a:ext>
            </a:extLst>
          </p:cNvPr>
          <p:cNvGrpSpPr/>
          <p:nvPr/>
        </p:nvGrpSpPr>
        <p:grpSpPr>
          <a:xfrm>
            <a:off x="6380988" y="3672840"/>
            <a:ext cx="1938655" cy="2315210"/>
            <a:chOff x="6380988" y="3672840"/>
            <a:chExt cx="1938655" cy="2315210"/>
          </a:xfrm>
          <a:solidFill>
            <a:schemeClr val="accent5">
              <a:lumMod val="75000"/>
            </a:schemeClr>
          </a:solidFill>
        </p:grpSpPr>
        <p:sp>
          <p:nvSpPr>
            <p:cNvPr id="26" name="object 25">
              <a:extLst>
                <a:ext uri="{FF2B5EF4-FFF2-40B4-BE49-F238E27FC236}">
                  <a16:creationId xmlns:a16="http://schemas.microsoft.com/office/drawing/2014/main" id="{F6984014-74E4-4F4E-05D3-478EF2F2C8A8}"/>
                </a:ext>
              </a:extLst>
            </p:cNvPr>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grpFill/>
          </p:spPr>
          <p:txBody>
            <a:bodyPr wrap="square" lIns="0" tIns="0" rIns="0" bIns="0" rtlCol="0"/>
            <a:lstStyle/>
            <a:p>
              <a:endParaRPr/>
            </a:p>
          </p:txBody>
        </p:sp>
        <p:sp>
          <p:nvSpPr>
            <p:cNvPr id="27" name="object 26">
              <a:extLst>
                <a:ext uri="{FF2B5EF4-FFF2-40B4-BE49-F238E27FC236}">
                  <a16:creationId xmlns:a16="http://schemas.microsoft.com/office/drawing/2014/main" id="{1E3879CB-DE07-5F32-76B3-6CA79116A528}"/>
                </a:ext>
              </a:extLst>
            </p:cNvPr>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grpFill/>
          </p:spPr>
          <p:txBody>
            <a:bodyPr wrap="square" lIns="0" tIns="0" rIns="0" bIns="0" rtlCol="0"/>
            <a:lstStyle/>
            <a:p>
              <a:endParaRPr/>
            </a:p>
          </p:txBody>
        </p:sp>
        <p:sp>
          <p:nvSpPr>
            <p:cNvPr id="28" name="object 27">
              <a:extLst>
                <a:ext uri="{FF2B5EF4-FFF2-40B4-BE49-F238E27FC236}">
                  <a16:creationId xmlns:a16="http://schemas.microsoft.com/office/drawing/2014/main" id="{6A239334-49C9-AF10-6D2A-E0E9C850D77A}"/>
                </a:ext>
              </a:extLst>
            </p:cNvPr>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grpFill/>
            <a:ln w="15240">
              <a:solidFill>
                <a:srgbClr val="FFFFFF"/>
              </a:solidFill>
            </a:ln>
          </p:spPr>
          <p:txBody>
            <a:bodyPr wrap="square" lIns="0" tIns="0" rIns="0" bIns="0" rtlCol="0"/>
            <a:lstStyle/>
            <a:p>
              <a:endParaRPr/>
            </a:p>
          </p:txBody>
        </p:sp>
      </p:grpSp>
      <p:sp>
        <p:nvSpPr>
          <p:cNvPr id="29" name="object 28">
            <a:extLst>
              <a:ext uri="{FF2B5EF4-FFF2-40B4-BE49-F238E27FC236}">
                <a16:creationId xmlns:a16="http://schemas.microsoft.com/office/drawing/2014/main" id="{E822E2C3-7729-A219-E6CD-7C25ACB12689}"/>
              </a:ext>
            </a:extLst>
          </p:cNvPr>
          <p:cNvSpPr txBox="1"/>
          <p:nvPr/>
        </p:nvSpPr>
        <p:spPr>
          <a:xfrm>
            <a:off x="6735826" y="4986909"/>
            <a:ext cx="1219835" cy="285115"/>
          </a:xfrm>
          <a:prstGeom prst="rect">
            <a:avLst/>
          </a:prstGeom>
          <a:solidFill>
            <a:schemeClr val="accent5">
              <a:lumMod val="75000"/>
            </a:schemeClr>
          </a:solidFill>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GridSearchCV</a:t>
            </a:r>
            <a:endParaRPr sz="1700">
              <a:latin typeface="Carlito"/>
              <a:cs typeface="Carlito"/>
            </a:endParaRPr>
          </a:p>
        </p:txBody>
      </p:sp>
      <p:sp>
        <p:nvSpPr>
          <p:cNvPr id="30" name="object 29">
            <a:extLst>
              <a:ext uri="{FF2B5EF4-FFF2-40B4-BE49-F238E27FC236}">
                <a16:creationId xmlns:a16="http://schemas.microsoft.com/office/drawing/2014/main" id="{24CFF1F9-5E88-D795-3753-6EFE73761230}"/>
              </a:ext>
            </a:extLst>
          </p:cNvPr>
          <p:cNvSpPr txBox="1"/>
          <p:nvPr/>
        </p:nvSpPr>
        <p:spPr>
          <a:xfrm>
            <a:off x="6485890" y="5217033"/>
            <a:ext cx="1732280" cy="539750"/>
          </a:xfrm>
          <a:prstGeom prst="rect">
            <a:avLst/>
          </a:prstGeom>
          <a:solidFill>
            <a:schemeClr val="accent5">
              <a:lumMod val="75000"/>
            </a:schemeClr>
          </a:solidFill>
        </p:spPr>
        <p:txBody>
          <a:bodyPr vert="horz" wrap="square" lIns="0" tIns="25400" rIns="0" bIns="0" rtlCol="0">
            <a:spAutoFit/>
          </a:bodyPr>
          <a:lstStyle/>
          <a:p>
            <a:pPr marL="12700" marR="5080" indent="223520">
              <a:lnSpc>
                <a:spcPts val="2000"/>
              </a:lnSpc>
              <a:spcBef>
                <a:spcPts val="200"/>
              </a:spcBef>
            </a:pPr>
            <a:r>
              <a:rPr sz="1700" spc="-5" dirty="0">
                <a:solidFill>
                  <a:srgbClr val="FFFFFF"/>
                </a:solidFill>
                <a:latin typeface="Carlito"/>
                <a:cs typeface="Carlito"/>
              </a:rPr>
              <a:t>(cv=10) to find  optimal</a:t>
            </a:r>
            <a:r>
              <a:rPr sz="1700" spc="-155" dirty="0">
                <a:solidFill>
                  <a:srgbClr val="FFFFFF"/>
                </a:solidFill>
                <a:latin typeface="Carlito"/>
                <a:cs typeface="Carlito"/>
              </a:rPr>
              <a:t> </a:t>
            </a:r>
            <a:r>
              <a:rPr sz="1700" spc="-20" dirty="0">
                <a:solidFill>
                  <a:srgbClr val="FFFFFF"/>
                </a:solidFill>
                <a:latin typeface="Carlito"/>
                <a:cs typeface="Carlito"/>
              </a:rPr>
              <a:t>parameters</a:t>
            </a:r>
            <a:endParaRPr sz="1700">
              <a:latin typeface="Carlito"/>
              <a:cs typeface="Carlito"/>
            </a:endParaRPr>
          </a:p>
        </p:txBody>
      </p:sp>
      <p:grpSp>
        <p:nvGrpSpPr>
          <p:cNvPr id="31" name="object 30">
            <a:extLst>
              <a:ext uri="{FF2B5EF4-FFF2-40B4-BE49-F238E27FC236}">
                <a16:creationId xmlns:a16="http://schemas.microsoft.com/office/drawing/2014/main" id="{3DFC85C0-B6C9-9365-D2A8-7E5C67A62238}"/>
              </a:ext>
            </a:extLst>
          </p:cNvPr>
          <p:cNvGrpSpPr/>
          <p:nvPr/>
        </p:nvGrpSpPr>
        <p:grpSpPr>
          <a:xfrm>
            <a:off x="6380988" y="2229611"/>
            <a:ext cx="1938655" cy="2316480"/>
            <a:chOff x="6380988" y="2229611"/>
            <a:chExt cx="1938655" cy="2316480"/>
          </a:xfrm>
          <a:solidFill>
            <a:schemeClr val="accent5">
              <a:lumMod val="75000"/>
            </a:schemeClr>
          </a:solidFill>
        </p:grpSpPr>
        <p:sp>
          <p:nvSpPr>
            <p:cNvPr id="32" name="object 31">
              <a:extLst>
                <a:ext uri="{FF2B5EF4-FFF2-40B4-BE49-F238E27FC236}">
                  <a16:creationId xmlns:a16="http://schemas.microsoft.com/office/drawing/2014/main" id="{28E30FB8-A01E-6A4C-C51D-F2672C06A3FE}"/>
                </a:ext>
              </a:extLst>
            </p:cNvPr>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grpFill/>
          </p:spPr>
          <p:txBody>
            <a:bodyPr wrap="square" lIns="0" tIns="0" rIns="0" bIns="0" rtlCol="0"/>
            <a:lstStyle/>
            <a:p>
              <a:endParaRPr/>
            </a:p>
          </p:txBody>
        </p:sp>
        <p:sp>
          <p:nvSpPr>
            <p:cNvPr id="33" name="object 32">
              <a:extLst>
                <a:ext uri="{FF2B5EF4-FFF2-40B4-BE49-F238E27FC236}">
                  <a16:creationId xmlns:a16="http://schemas.microsoft.com/office/drawing/2014/main" id="{BC126829-4106-9655-178B-020516982718}"/>
                </a:ext>
              </a:extLst>
            </p:cNvPr>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grpFill/>
          </p:spPr>
          <p:txBody>
            <a:bodyPr wrap="square" lIns="0" tIns="0" rIns="0" bIns="0" rtlCol="0"/>
            <a:lstStyle/>
            <a:p>
              <a:endParaRPr/>
            </a:p>
          </p:txBody>
        </p:sp>
        <p:sp>
          <p:nvSpPr>
            <p:cNvPr id="34" name="object 33">
              <a:extLst>
                <a:ext uri="{FF2B5EF4-FFF2-40B4-BE49-F238E27FC236}">
                  <a16:creationId xmlns:a16="http://schemas.microsoft.com/office/drawing/2014/main" id="{91F76294-9906-C6EE-9CB6-56EE2E4ECB5C}"/>
                </a:ext>
              </a:extLst>
            </p:cNvPr>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grpFill/>
            <a:ln w="15240">
              <a:solidFill>
                <a:srgbClr val="FFFFFF"/>
              </a:solidFill>
            </a:ln>
          </p:spPr>
          <p:txBody>
            <a:bodyPr wrap="square" lIns="0" tIns="0" rIns="0" bIns="0" rtlCol="0"/>
            <a:lstStyle/>
            <a:p>
              <a:endParaRPr/>
            </a:p>
          </p:txBody>
        </p:sp>
      </p:grpSp>
      <p:sp>
        <p:nvSpPr>
          <p:cNvPr id="35" name="object 34">
            <a:extLst>
              <a:ext uri="{FF2B5EF4-FFF2-40B4-BE49-F238E27FC236}">
                <a16:creationId xmlns:a16="http://schemas.microsoft.com/office/drawing/2014/main" id="{CAE2A104-8B96-0685-432A-CDD43C0EEE51}"/>
              </a:ext>
            </a:extLst>
          </p:cNvPr>
          <p:cNvSpPr txBox="1"/>
          <p:nvPr/>
        </p:nvSpPr>
        <p:spPr>
          <a:xfrm>
            <a:off x="6546595" y="3425444"/>
            <a:ext cx="1593850" cy="285115"/>
          </a:xfrm>
          <a:prstGeom prst="rect">
            <a:avLst/>
          </a:prstGeom>
          <a:solidFill>
            <a:schemeClr val="accent5">
              <a:lumMod val="75000"/>
            </a:schemeClr>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Use</a:t>
            </a:r>
            <a:r>
              <a:rPr sz="1700" spc="-100" dirty="0">
                <a:solidFill>
                  <a:srgbClr val="FFFFFF"/>
                </a:solidFill>
                <a:latin typeface="Carlito"/>
                <a:cs typeface="Carlito"/>
              </a:rPr>
              <a:t> </a:t>
            </a:r>
            <a:r>
              <a:rPr sz="1700" spc="-10" dirty="0">
                <a:solidFill>
                  <a:srgbClr val="FFFFFF"/>
                </a:solidFill>
                <a:latin typeface="Carlito"/>
                <a:cs typeface="Carlito"/>
              </a:rPr>
              <a:t>GridSearchCV</a:t>
            </a:r>
            <a:endParaRPr sz="1700">
              <a:latin typeface="Carlito"/>
              <a:cs typeface="Carlito"/>
            </a:endParaRPr>
          </a:p>
        </p:txBody>
      </p:sp>
      <p:sp>
        <p:nvSpPr>
          <p:cNvPr id="36" name="object 35">
            <a:extLst>
              <a:ext uri="{FF2B5EF4-FFF2-40B4-BE49-F238E27FC236}">
                <a16:creationId xmlns:a16="http://schemas.microsoft.com/office/drawing/2014/main" id="{05DEDFAD-76E9-348D-EBB9-59E45703B4B4}"/>
              </a:ext>
            </a:extLst>
          </p:cNvPr>
          <p:cNvSpPr txBox="1"/>
          <p:nvPr/>
        </p:nvSpPr>
        <p:spPr>
          <a:xfrm>
            <a:off x="6602983" y="3661028"/>
            <a:ext cx="1483995" cy="285115"/>
          </a:xfrm>
          <a:prstGeom prst="rect">
            <a:avLst/>
          </a:prstGeom>
          <a:solidFill>
            <a:schemeClr val="accent5">
              <a:lumMod val="75000"/>
            </a:schemeClr>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on LogReg,</a:t>
            </a:r>
            <a:r>
              <a:rPr sz="1700" spc="-200" dirty="0">
                <a:solidFill>
                  <a:srgbClr val="FFFFFF"/>
                </a:solidFill>
                <a:latin typeface="Carlito"/>
                <a:cs typeface="Carlito"/>
              </a:rPr>
              <a:t> </a:t>
            </a:r>
            <a:r>
              <a:rPr sz="1700" spc="-5" dirty="0">
                <a:solidFill>
                  <a:srgbClr val="FFFFFF"/>
                </a:solidFill>
                <a:latin typeface="Carlito"/>
                <a:cs typeface="Carlito"/>
              </a:rPr>
              <a:t>SVM,</a:t>
            </a:r>
            <a:endParaRPr sz="1700">
              <a:latin typeface="Carlito"/>
              <a:cs typeface="Carlito"/>
            </a:endParaRPr>
          </a:p>
        </p:txBody>
      </p:sp>
      <p:sp>
        <p:nvSpPr>
          <p:cNvPr id="37" name="object 36">
            <a:extLst>
              <a:ext uri="{FF2B5EF4-FFF2-40B4-BE49-F238E27FC236}">
                <a16:creationId xmlns:a16="http://schemas.microsoft.com/office/drawing/2014/main" id="{C4CD12F4-B0CD-066A-921D-A0F2200495DE}"/>
              </a:ext>
            </a:extLst>
          </p:cNvPr>
          <p:cNvSpPr txBox="1"/>
          <p:nvPr/>
        </p:nvSpPr>
        <p:spPr>
          <a:xfrm>
            <a:off x="6535928" y="3899408"/>
            <a:ext cx="1602740" cy="285115"/>
          </a:xfrm>
          <a:prstGeom prst="rect">
            <a:avLst/>
          </a:prstGeom>
          <a:solidFill>
            <a:schemeClr val="accent5">
              <a:lumMod val="75000"/>
            </a:schemeClr>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Decision </a:t>
            </a:r>
            <a:r>
              <a:rPr sz="1700" spc="-45" dirty="0">
                <a:solidFill>
                  <a:srgbClr val="FFFFFF"/>
                </a:solidFill>
                <a:latin typeface="Carlito"/>
                <a:cs typeface="Carlito"/>
              </a:rPr>
              <a:t>Tree,</a:t>
            </a:r>
            <a:r>
              <a:rPr sz="1700" spc="-235" dirty="0">
                <a:solidFill>
                  <a:srgbClr val="FFFFFF"/>
                </a:solidFill>
                <a:latin typeface="Carlito"/>
                <a:cs typeface="Carlito"/>
              </a:rPr>
              <a:t> </a:t>
            </a:r>
            <a:r>
              <a:rPr sz="1700" dirty="0">
                <a:solidFill>
                  <a:srgbClr val="FFFFFF"/>
                </a:solidFill>
                <a:latin typeface="Carlito"/>
                <a:cs typeface="Carlito"/>
              </a:rPr>
              <a:t>and</a:t>
            </a:r>
            <a:endParaRPr sz="1700">
              <a:latin typeface="Carlito"/>
              <a:cs typeface="Carlito"/>
            </a:endParaRPr>
          </a:p>
        </p:txBody>
      </p:sp>
      <p:sp>
        <p:nvSpPr>
          <p:cNvPr id="38" name="object 37">
            <a:extLst>
              <a:ext uri="{FF2B5EF4-FFF2-40B4-BE49-F238E27FC236}">
                <a16:creationId xmlns:a16="http://schemas.microsoft.com/office/drawing/2014/main" id="{B0B38676-FB5A-A669-B4BB-B16E27C735F8}"/>
              </a:ext>
            </a:extLst>
          </p:cNvPr>
          <p:cNvSpPr txBox="1"/>
          <p:nvPr/>
        </p:nvSpPr>
        <p:spPr>
          <a:xfrm>
            <a:off x="6795261" y="4135627"/>
            <a:ext cx="1100455" cy="285115"/>
          </a:xfrm>
          <a:prstGeom prst="rect">
            <a:avLst/>
          </a:prstGeom>
          <a:solidFill>
            <a:schemeClr val="accent5">
              <a:lumMod val="75000"/>
            </a:schemeClr>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KNN</a:t>
            </a:r>
            <a:r>
              <a:rPr sz="1700" spc="-14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39" name="object 38">
            <a:extLst>
              <a:ext uri="{FF2B5EF4-FFF2-40B4-BE49-F238E27FC236}">
                <a16:creationId xmlns:a16="http://schemas.microsoft.com/office/drawing/2014/main" id="{59AE0EA4-C0EE-C83E-F1B5-AA15FA2B63BB}"/>
              </a:ext>
            </a:extLst>
          </p:cNvPr>
          <p:cNvGrpSpPr/>
          <p:nvPr/>
        </p:nvGrpSpPr>
        <p:grpSpPr>
          <a:xfrm>
            <a:off x="6380988" y="1933955"/>
            <a:ext cx="2950845" cy="1169035"/>
            <a:chOff x="6380988" y="1933955"/>
            <a:chExt cx="2950845" cy="1169035"/>
          </a:xfrm>
          <a:solidFill>
            <a:schemeClr val="accent5">
              <a:lumMod val="75000"/>
            </a:schemeClr>
          </a:solidFill>
        </p:grpSpPr>
        <p:sp>
          <p:nvSpPr>
            <p:cNvPr id="40" name="object 39">
              <a:extLst>
                <a:ext uri="{FF2B5EF4-FFF2-40B4-BE49-F238E27FC236}">
                  <a16:creationId xmlns:a16="http://schemas.microsoft.com/office/drawing/2014/main" id="{E41F4310-ABA4-58B6-A0C9-903556E5E2E3}"/>
                </a:ext>
              </a:extLst>
            </p:cNvPr>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grpFill/>
          </p:spPr>
          <p:txBody>
            <a:bodyPr wrap="square" lIns="0" tIns="0" rIns="0" bIns="0" rtlCol="0"/>
            <a:lstStyle/>
            <a:p>
              <a:endParaRPr/>
            </a:p>
          </p:txBody>
        </p:sp>
        <p:sp>
          <p:nvSpPr>
            <p:cNvPr id="41" name="object 40">
              <a:extLst>
                <a:ext uri="{FF2B5EF4-FFF2-40B4-BE49-F238E27FC236}">
                  <a16:creationId xmlns:a16="http://schemas.microsoft.com/office/drawing/2014/main" id="{3322EE90-8B4B-28A0-4999-E4BBBDB99EC4}"/>
                </a:ext>
              </a:extLst>
            </p:cNvPr>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grpFill/>
          </p:spPr>
          <p:txBody>
            <a:bodyPr wrap="square" lIns="0" tIns="0" rIns="0" bIns="0" rtlCol="0"/>
            <a:lstStyle/>
            <a:p>
              <a:endParaRPr/>
            </a:p>
          </p:txBody>
        </p:sp>
        <p:sp>
          <p:nvSpPr>
            <p:cNvPr id="42" name="object 41">
              <a:extLst>
                <a:ext uri="{FF2B5EF4-FFF2-40B4-BE49-F238E27FC236}">
                  <a16:creationId xmlns:a16="http://schemas.microsoft.com/office/drawing/2014/main" id="{9A700E0D-2ED7-0132-DC8A-424CFBF3B6AD}"/>
                </a:ext>
              </a:extLst>
            </p:cNvPr>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43" name="object 42">
            <a:extLst>
              <a:ext uri="{FF2B5EF4-FFF2-40B4-BE49-F238E27FC236}">
                <a16:creationId xmlns:a16="http://schemas.microsoft.com/office/drawing/2014/main" id="{7F275BF4-C140-397E-CB14-343621A2D366}"/>
              </a:ext>
            </a:extLst>
          </p:cNvPr>
          <p:cNvSpPr txBox="1"/>
          <p:nvPr/>
        </p:nvSpPr>
        <p:spPr>
          <a:xfrm>
            <a:off x="6613906" y="2219960"/>
            <a:ext cx="1455420" cy="285115"/>
          </a:xfrm>
          <a:prstGeom prst="rect">
            <a:avLst/>
          </a:prstGeom>
          <a:solidFill>
            <a:schemeClr val="accent5">
              <a:lumMod val="75000"/>
            </a:schemeClr>
          </a:solidFill>
        </p:spPr>
        <p:txBody>
          <a:bodyPr vert="horz" wrap="square" lIns="0" tIns="13335" rIns="0" bIns="0" rtlCol="0">
            <a:spAutoFit/>
          </a:bodyPr>
          <a:lstStyle/>
          <a:p>
            <a:pPr marL="12700">
              <a:lnSpc>
                <a:spcPct val="100000"/>
              </a:lnSpc>
              <a:spcBef>
                <a:spcPts val="105"/>
              </a:spcBef>
            </a:pPr>
            <a:r>
              <a:rPr sz="1700" spc="-20" dirty="0">
                <a:solidFill>
                  <a:srgbClr val="FFFFFF"/>
                </a:solidFill>
                <a:latin typeface="Carlito"/>
                <a:cs typeface="Carlito"/>
              </a:rPr>
              <a:t>Score </a:t>
            </a:r>
            <a:r>
              <a:rPr sz="1700" dirty="0">
                <a:solidFill>
                  <a:srgbClr val="FFFFFF"/>
                </a:solidFill>
                <a:latin typeface="Carlito"/>
                <a:cs typeface="Carlito"/>
              </a:rPr>
              <a:t>models</a:t>
            </a:r>
            <a:r>
              <a:rPr sz="1700" spc="-185" dirty="0">
                <a:solidFill>
                  <a:srgbClr val="FFFFFF"/>
                </a:solidFill>
                <a:latin typeface="Carlito"/>
                <a:cs typeface="Carlito"/>
              </a:rPr>
              <a:t> </a:t>
            </a:r>
            <a:r>
              <a:rPr sz="1700" dirty="0">
                <a:solidFill>
                  <a:srgbClr val="FFFFFF"/>
                </a:solidFill>
                <a:latin typeface="Carlito"/>
                <a:cs typeface="Carlito"/>
              </a:rPr>
              <a:t>on</a:t>
            </a:r>
            <a:endParaRPr sz="1700">
              <a:latin typeface="Carlito"/>
              <a:cs typeface="Carlito"/>
            </a:endParaRPr>
          </a:p>
        </p:txBody>
      </p:sp>
      <p:sp>
        <p:nvSpPr>
          <p:cNvPr id="44" name="object 43">
            <a:extLst>
              <a:ext uri="{FF2B5EF4-FFF2-40B4-BE49-F238E27FC236}">
                <a16:creationId xmlns:a16="http://schemas.microsoft.com/office/drawing/2014/main" id="{D9C17CD6-3040-32C7-1E56-7646352B8657}"/>
              </a:ext>
            </a:extLst>
          </p:cNvPr>
          <p:cNvSpPr txBox="1"/>
          <p:nvPr/>
        </p:nvSpPr>
        <p:spPr>
          <a:xfrm>
            <a:off x="6805930" y="2456180"/>
            <a:ext cx="1071880" cy="285115"/>
          </a:xfrm>
          <a:prstGeom prst="rect">
            <a:avLst/>
          </a:prstGeom>
          <a:solidFill>
            <a:schemeClr val="accent5">
              <a:lumMod val="75000"/>
            </a:schemeClr>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split </a:t>
            </a:r>
            <a:r>
              <a:rPr sz="1700" spc="-20" dirty="0">
                <a:solidFill>
                  <a:srgbClr val="FFFFFF"/>
                </a:solidFill>
                <a:latin typeface="Carlito"/>
                <a:cs typeface="Carlito"/>
              </a:rPr>
              <a:t>test</a:t>
            </a:r>
            <a:r>
              <a:rPr sz="1700" spc="-190" dirty="0">
                <a:solidFill>
                  <a:srgbClr val="FFFFFF"/>
                </a:solidFill>
                <a:latin typeface="Carlito"/>
                <a:cs typeface="Carlito"/>
              </a:rPr>
              <a:t> </a:t>
            </a:r>
            <a:r>
              <a:rPr sz="1700" spc="-5" dirty="0">
                <a:solidFill>
                  <a:srgbClr val="FFFFFF"/>
                </a:solidFill>
                <a:latin typeface="Carlito"/>
                <a:cs typeface="Carlito"/>
              </a:rPr>
              <a:t>set</a:t>
            </a:r>
            <a:endParaRPr sz="1700">
              <a:latin typeface="Carlito"/>
              <a:cs typeface="Carlito"/>
            </a:endParaRPr>
          </a:p>
        </p:txBody>
      </p:sp>
      <p:grpSp>
        <p:nvGrpSpPr>
          <p:cNvPr id="45" name="object 44">
            <a:extLst>
              <a:ext uri="{FF2B5EF4-FFF2-40B4-BE49-F238E27FC236}">
                <a16:creationId xmlns:a16="http://schemas.microsoft.com/office/drawing/2014/main" id="{C6C0341A-BBFF-3780-C202-D315BF7CFCF3}"/>
              </a:ext>
            </a:extLst>
          </p:cNvPr>
          <p:cNvGrpSpPr/>
          <p:nvPr/>
        </p:nvGrpSpPr>
        <p:grpSpPr>
          <a:xfrm>
            <a:off x="8938259" y="1933955"/>
            <a:ext cx="1938655" cy="1728470"/>
            <a:chOff x="8938259" y="1933955"/>
            <a:chExt cx="1938655" cy="1728470"/>
          </a:xfrm>
          <a:solidFill>
            <a:schemeClr val="accent5">
              <a:lumMod val="75000"/>
            </a:schemeClr>
          </a:solidFill>
        </p:grpSpPr>
        <p:sp>
          <p:nvSpPr>
            <p:cNvPr id="46" name="object 45">
              <a:extLst>
                <a:ext uri="{FF2B5EF4-FFF2-40B4-BE49-F238E27FC236}">
                  <a16:creationId xmlns:a16="http://schemas.microsoft.com/office/drawing/2014/main" id="{077B95F9-B708-F119-0B9B-B58D150DA724}"/>
                </a:ext>
              </a:extLst>
            </p:cNvPr>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grpFill/>
          </p:spPr>
          <p:txBody>
            <a:bodyPr wrap="square" lIns="0" tIns="0" rIns="0" bIns="0" rtlCol="0"/>
            <a:lstStyle/>
            <a:p>
              <a:endParaRPr/>
            </a:p>
          </p:txBody>
        </p:sp>
        <p:sp>
          <p:nvSpPr>
            <p:cNvPr id="47" name="object 46">
              <a:extLst>
                <a:ext uri="{FF2B5EF4-FFF2-40B4-BE49-F238E27FC236}">
                  <a16:creationId xmlns:a16="http://schemas.microsoft.com/office/drawing/2014/main" id="{505B10EA-F6D7-A0FA-9AB7-466D1AAA4FE3}"/>
                </a:ext>
              </a:extLst>
            </p:cNvPr>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grpFill/>
          </p:spPr>
          <p:txBody>
            <a:bodyPr wrap="square" lIns="0" tIns="0" rIns="0" bIns="0" rtlCol="0"/>
            <a:lstStyle/>
            <a:p>
              <a:endParaRPr/>
            </a:p>
          </p:txBody>
        </p:sp>
        <p:sp>
          <p:nvSpPr>
            <p:cNvPr id="48" name="object 47">
              <a:extLst>
                <a:ext uri="{FF2B5EF4-FFF2-40B4-BE49-F238E27FC236}">
                  <a16:creationId xmlns:a16="http://schemas.microsoft.com/office/drawing/2014/main" id="{771F864E-1450-D42C-7A94-6E96D307D990}"/>
                </a:ext>
              </a:extLst>
            </p:cNvPr>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49" name="object 48">
            <a:extLst>
              <a:ext uri="{FF2B5EF4-FFF2-40B4-BE49-F238E27FC236}">
                <a16:creationId xmlns:a16="http://schemas.microsoft.com/office/drawing/2014/main" id="{440F2D0D-0BDB-3AE3-84ED-A46EA65967EC}"/>
              </a:ext>
            </a:extLst>
          </p:cNvPr>
          <p:cNvSpPr txBox="1"/>
          <p:nvPr/>
        </p:nvSpPr>
        <p:spPr>
          <a:xfrm>
            <a:off x="9140697" y="2219960"/>
            <a:ext cx="1519555" cy="285115"/>
          </a:xfrm>
          <a:prstGeom prst="rect">
            <a:avLst/>
          </a:prstGeom>
          <a:solidFill>
            <a:schemeClr val="accent5">
              <a:lumMod val="75000"/>
            </a:schemeClr>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a:latin typeface="Carlito"/>
              <a:cs typeface="Carlito"/>
            </a:endParaRPr>
          </a:p>
        </p:txBody>
      </p:sp>
      <p:sp>
        <p:nvSpPr>
          <p:cNvPr id="50" name="object 49">
            <a:extLst>
              <a:ext uri="{FF2B5EF4-FFF2-40B4-BE49-F238E27FC236}">
                <a16:creationId xmlns:a16="http://schemas.microsoft.com/office/drawing/2014/main" id="{EC9D6D18-97CA-A35D-8DAD-5F8570B1B411}"/>
              </a:ext>
            </a:extLst>
          </p:cNvPr>
          <p:cNvSpPr txBox="1"/>
          <p:nvPr/>
        </p:nvSpPr>
        <p:spPr>
          <a:xfrm>
            <a:off x="9299193" y="2456180"/>
            <a:ext cx="1202690" cy="285115"/>
          </a:xfrm>
          <a:prstGeom prst="rect">
            <a:avLst/>
          </a:prstGeom>
          <a:solidFill>
            <a:schemeClr val="accent5">
              <a:lumMod val="75000"/>
            </a:schemeClr>
          </a:solidFill>
        </p:spPr>
        <p:txBody>
          <a:bodyPr vert="horz" wrap="square" lIns="0" tIns="13335" rIns="0" bIns="0" rtlCol="0">
            <a:spAutoFit/>
          </a:body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51" name="object 50">
            <a:extLst>
              <a:ext uri="{FF2B5EF4-FFF2-40B4-BE49-F238E27FC236}">
                <a16:creationId xmlns:a16="http://schemas.microsoft.com/office/drawing/2014/main" id="{F2F65533-15B4-3174-C58D-F0F9720A2D51}"/>
              </a:ext>
            </a:extLst>
          </p:cNvPr>
          <p:cNvGrpSpPr/>
          <p:nvPr/>
        </p:nvGrpSpPr>
        <p:grpSpPr>
          <a:xfrm>
            <a:off x="8938259" y="3375659"/>
            <a:ext cx="1938655" cy="1170305"/>
            <a:chOff x="8938259" y="3375659"/>
            <a:chExt cx="1938655" cy="1170305"/>
          </a:xfrm>
          <a:solidFill>
            <a:schemeClr val="accent5">
              <a:lumMod val="75000"/>
            </a:schemeClr>
          </a:solidFill>
        </p:grpSpPr>
        <p:sp>
          <p:nvSpPr>
            <p:cNvPr id="52" name="object 51">
              <a:extLst>
                <a:ext uri="{FF2B5EF4-FFF2-40B4-BE49-F238E27FC236}">
                  <a16:creationId xmlns:a16="http://schemas.microsoft.com/office/drawing/2014/main" id="{90E679DD-10EF-932E-80AB-5E41682F092D}"/>
                </a:ext>
              </a:extLst>
            </p:cNvPr>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grpFill/>
          </p:spPr>
          <p:txBody>
            <a:bodyPr wrap="square" lIns="0" tIns="0" rIns="0" bIns="0" rtlCol="0"/>
            <a:lstStyle/>
            <a:p>
              <a:endParaRPr/>
            </a:p>
          </p:txBody>
        </p:sp>
        <p:sp>
          <p:nvSpPr>
            <p:cNvPr id="53" name="object 52">
              <a:extLst>
                <a:ext uri="{FF2B5EF4-FFF2-40B4-BE49-F238E27FC236}">
                  <a16:creationId xmlns:a16="http://schemas.microsoft.com/office/drawing/2014/main" id="{7231FC23-934E-2852-10AE-1F504F1B194E}"/>
                </a:ext>
              </a:extLst>
            </p:cNvPr>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grpFill/>
            <a:ln w="15239">
              <a:solidFill>
                <a:srgbClr val="FFFFFF"/>
              </a:solidFill>
            </a:ln>
          </p:spPr>
          <p:txBody>
            <a:bodyPr wrap="square" lIns="0" tIns="0" rIns="0" bIns="0" rtlCol="0"/>
            <a:lstStyle/>
            <a:p>
              <a:endParaRPr/>
            </a:p>
          </p:txBody>
        </p:sp>
      </p:grpSp>
      <p:sp>
        <p:nvSpPr>
          <p:cNvPr id="54" name="object 53">
            <a:extLst>
              <a:ext uri="{FF2B5EF4-FFF2-40B4-BE49-F238E27FC236}">
                <a16:creationId xmlns:a16="http://schemas.microsoft.com/office/drawing/2014/main" id="{BA1F1603-6EF1-B9C9-3867-F1A6B27A67F9}"/>
              </a:ext>
            </a:extLst>
          </p:cNvPr>
          <p:cNvSpPr txBox="1"/>
          <p:nvPr/>
        </p:nvSpPr>
        <p:spPr>
          <a:xfrm>
            <a:off x="9055354" y="3656457"/>
            <a:ext cx="1709420" cy="539750"/>
          </a:xfrm>
          <a:prstGeom prst="rect">
            <a:avLst/>
          </a:prstGeom>
          <a:solidFill>
            <a:schemeClr val="accent5">
              <a:lumMod val="75000"/>
            </a:schemeClr>
          </a:solidFill>
        </p:spPr>
        <p:txBody>
          <a:bodyPr vert="horz" wrap="square" lIns="0" tIns="25400" rIns="0" bIns="0" rtlCol="0">
            <a:spAutoFit/>
          </a:bodyPr>
          <a:lstStyle/>
          <a:p>
            <a:pPr marL="123825" marR="5080" indent="-111760">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object 4">
            <a:extLst>
              <a:ext uri="{FF2B5EF4-FFF2-40B4-BE49-F238E27FC236}">
                <a16:creationId xmlns:a16="http://schemas.microsoft.com/office/drawing/2014/main" id="{B65635DE-2899-472B-ECB8-2AC10EB862AA}"/>
              </a:ext>
            </a:extLst>
          </p:cNvPr>
          <p:cNvSpPr txBox="1"/>
          <p:nvPr/>
        </p:nvSpPr>
        <p:spPr>
          <a:xfrm>
            <a:off x="1328166" y="5183504"/>
            <a:ext cx="9043035" cy="1028487"/>
          </a:xfrm>
          <a:prstGeom prst="rect">
            <a:avLst/>
          </a:prstGeom>
        </p:spPr>
        <p:txBody>
          <a:bodyPr vert="horz" wrap="square" lIns="0" tIns="12700" rIns="0" bIns="0" rtlCol="0">
            <a:spAutoFit/>
          </a:bodyPr>
          <a:lstStyle/>
          <a:p>
            <a:pPr marL="12700" marR="5080">
              <a:lnSpc>
                <a:spcPct val="100000"/>
              </a:lnSpc>
              <a:spcBef>
                <a:spcPts val="100"/>
              </a:spcBef>
            </a:pPr>
            <a:r>
              <a:rPr sz="2200" spc="-5" dirty="0">
                <a:latin typeface="Carlito"/>
                <a:cs typeface="Carlito"/>
              </a:rPr>
              <a:t>This is </a:t>
            </a:r>
            <a:r>
              <a:rPr sz="2200" dirty="0">
                <a:latin typeface="Carlito"/>
                <a:cs typeface="Carlito"/>
              </a:rPr>
              <a:t>a </a:t>
            </a:r>
            <a:r>
              <a:rPr sz="2200" spc="-20" dirty="0">
                <a:latin typeface="Carlito"/>
                <a:cs typeface="Carlito"/>
              </a:rPr>
              <a:t>preview </a:t>
            </a:r>
            <a:r>
              <a:rPr sz="2200" spc="-5" dirty="0">
                <a:latin typeface="Carlito"/>
                <a:cs typeface="Carlito"/>
              </a:rPr>
              <a:t>of </a:t>
            </a:r>
            <a:r>
              <a:rPr sz="2200" dirty="0">
                <a:latin typeface="Carlito"/>
                <a:cs typeface="Carlito"/>
              </a:rPr>
              <a:t>the </a:t>
            </a:r>
            <a:r>
              <a:rPr sz="2200" spc="-15" dirty="0">
                <a:latin typeface="Carlito"/>
                <a:cs typeface="Carlito"/>
              </a:rPr>
              <a:t>Plotly dashboard. </a:t>
            </a:r>
            <a:r>
              <a:rPr sz="2200" spc="-5" dirty="0">
                <a:latin typeface="Carlito"/>
                <a:cs typeface="Carlito"/>
              </a:rPr>
              <a:t>The </a:t>
            </a:r>
            <a:r>
              <a:rPr sz="2200" spc="-20" dirty="0">
                <a:latin typeface="Carlito"/>
                <a:cs typeface="Carlito"/>
              </a:rPr>
              <a:t>following </a:t>
            </a:r>
            <a:r>
              <a:rPr sz="2200" spc="-5" dirty="0">
                <a:latin typeface="Carlito"/>
                <a:cs typeface="Carlito"/>
              </a:rPr>
              <a:t>sides will show </a:t>
            </a:r>
            <a:r>
              <a:rPr sz="2200" dirty="0">
                <a:latin typeface="Carlito"/>
                <a:cs typeface="Carlito"/>
              </a:rPr>
              <a:t>the </a:t>
            </a:r>
            <a:r>
              <a:rPr sz="2200" spc="-15" dirty="0">
                <a:latin typeface="Carlito"/>
                <a:cs typeface="Carlito"/>
              </a:rPr>
              <a:t>results </a:t>
            </a:r>
            <a:r>
              <a:rPr sz="2200" spc="-5" dirty="0">
                <a:latin typeface="Carlito"/>
                <a:cs typeface="Carlito"/>
              </a:rPr>
              <a:t>of </a:t>
            </a:r>
            <a:r>
              <a:rPr sz="2200" spc="-20" dirty="0">
                <a:latin typeface="Carlito"/>
                <a:cs typeface="Carlito"/>
              </a:rPr>
              <a:t>EDA </a:t>
            </a:r>
            <a:r>
              <a:rPr sz="2200" spc="-5" dirty="0">
                <a:latin typeface="Carlito"/>
                <a:cs typeface="Carlito"/>
              </a:rPr>
              <a:t>with  </a:t>
            </a:r>
            <a:r>
              <a:rPr sz="2200" spc="-20" dirty="0">
                <a:latin typeface="Carlito"/>
                <a:cs typeface="Carlito"/>
              </a:rPr>
              <a:t>visualization, EDA </a:t>
            </a:r>
            <a:r>
              <a:rPr sz="2200" spc="-5" dirty="0">
                <a:latin typeface="Carlito"/>
                <a:cs typeface="Carlito"/>
              </a:rPr>
              <a:t>with </a:t>
            </a:r>
            <a:r>
              <a:rPr sz="2200" dirty="0">
                <a:latin typeface="Carlito"/>
                <a:cs typeface="Carlito"/>
              </a:rPr>
              <a:t>SQL, </a:t>
            </a:r>
            <a:r>
              <a:rPr sz="2200" spc="-25" dirty="0">
                <a:latin typeface="Carlito"/>
                <a:cs typeface="Carlito"/>
              </a:rPr>
              <a:t>Interactive </a:t>
            </a:r>
            <a:r>
              <a:rPr sz="2200" dirty="0">
                <a:latin typeface="Carlito"/>
                <a:cs typeface="Carlito"/>
              </a:rPr>
              <a:t>Map </a:t>
            </a:r>
            <a:r>
              <a:rPr sz="2200" spc="-5" dirty="0">
                <a:latin typeface="Carlito"/>
                <a:cs typeface="Carlito"/>
              </a:rPr>
              <a:t>with </a:t>
            </a:r>
            <a:r>
              <a:rPr sz="2200" spc="-20" dirty="0">
                <a:latin typeface="Carlito"/>
                <a:cs typeface="Carlito"/>
              </a:rPr>
              <a:t>Folium, </a:t>
            </a:r>
            <a:r>
              <a:rPr sz="2200" dirty="0">
                <a:latin typeface="Carlito"/>
                <a:cs typeface="Carlito"/>
              </a:rPr>
              <a:t>and </a:t>
            </a:r>
            <a:r>
              <a:rPr sz="2200" spc="-10" dirty="0">
                <a:latin typeface="Carlito"/>
                <a:cs typeface="Carlito"/>
              </a:rPr>
              <a:t>finally </a:t>
            </a:r>
            <a:r>
              <a:rPr sz="2200" dirty="0">
                <a:latin typeface="Carlito"/>
                <a:cs typeface="Carlito"/>
              </a:rPr>
              <a:t>the </a:t>
            </a:r>
            <a:r>
              <a:rPr sz="2200" spc="-15" dirty="0">
                <a:latin typeface="Carlito"/>
                <a:cs typeface="Carlito"/>
              </a:rPr>
              <a:t>results </a:t>
            </a:r>
            <a:r>
              <a:rPr sz="2200" spc="-5" dirty="0">
                <a:latin typeface="Carlito"/>
                <a:cs typeface="Carlito"/>
              </a:rPr>
              <a:t>of our </a:t>
            </a:r>
            <a:r>
              <a:rPr sz="2200" dirty="0">
                <a:latin typeface="Carlito"/>
                <a:cs typeface="Carlito"/>
              </a:rPr>
              <a:t>model </a:t>
            </a:r>
            <a:r>
              <a:rPr sz="2200" spc="-5" dirty="0">
                <a:latin typeface="Carlito"/>
                <a:cs typeface="Carlito"/>
              </a:rPr>
              <a:t>with  </a:t>
            </a:r>
            <a:r>
              <a:rPr sz="2200" dirty="0">
                <a:latin typeface="Carlito"/>
                <a:cs typeface="Carlito"/>
              </a:rPr>
              <a:t>about 83%</a:t>
            </a:r>
            <a:r>
              <a:rPr sz="2200" spc="-5" dirty="0">
                <a:latin typeface="Carlito"/>
                <a:cs typeface="Carlito"/>
              </a:rPr>
              <a:t> </a:t>
            </a:r>
            <a:r>
              <a:rPr sz="2200" spc="-45" dirty="0">
                <a:latin typeface="Carlito"/>
                <a:cs typeface="Carlito"/>
              </a:rPr>
              <a:t>accuracy.</a:t>
            </a:r>
            <a:endParaRPr sz="2200" dirty="0">
              <a:latin typeface="Carlito"/>
              <a:cs typeface="Carlito"/>
            </a:endParaRPr>
          </a:p>
        </p:txBody>
      </p:sp>
      <p:pic>
        <p:nvPicPr>
          <p:cNvPr id="3" name="Picture 2">
            <a:extLst>
              <a:ext uri="{FF2B5EF4-FFF2-40B4-BE49-F238E27FC236}">
                <a16:creationId xmlns:a16="http://schemas.microsoft.com/office/drawing/2014/main" id="{0169A772-A8B2-0EED-D825-D21977650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1800" y="1735136"/>
            <a:ext cx="5963918" cy="3354704"/>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grpSp>
        <p:nvGrpSpPr>
          <p:cNvPr id="2" name="object 2">
            <a:extLst>
              <a:ext uri="{FF2B5EF4-FFF2-40B4-BE49-F238E27FC236}">
                <a16:creationId xmlns:a16="http://schemas.microsoft.com/office/drawing/2014/main" id="{C682A3E9-96F3-8A4C-BFA1-55410FFBAD7D}"/>
              </a:ext>
            </a:extLst>
          </p:cNvPr>
          <p:cNvGrpSpPr/>
          <p:nvPr/>
        </p:nvGrpSpPr>
        <p:grpSpPr>
          <a:xfrm>
            <a:off x="0" y="4914901"/>
            <a:ext cx="12188825" cy="1943100"/>
            <a:chOff x="0" y="4914901"/>
            <a:chExt cx="12188825" cy="1943100"/>
          </a:xfrm>
          <a:solidFill>
            <a:schemeClr val="accent1">
              <a:lumMod val="75000"/>
            </a:schemeClr>
          </a:solidFill>
        </p:grpSpPr>
        <p:sp>
          <p:nvSpPr>
            <p:cNvPr id="6" name="object 3">
              <a:extLst>
                <a:ext uri="{FF2B5EF4-FFF2-40B4-BE49-F238E27FC236}">
                  <a16:creationId xmlns:a16="http://schemas.microsoft.com/office/drawing/2014/main" id="{BF9BEAEB-9B54-5B3C-C612-0A64E19C3D68}"/>
                </a:ext>
              </a:extLst>
            </p:cNvPr>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grpFill/>
          </p:spPr>
          <p:txBody>
            <a:bodyPr wrap="square" lIns="0" tIns="0" rIns="0" bIns="0" rtlCol="0"/>
            <a:lstStyle/>
            <a:p>
              <a:endParaRPr/>
            </a:p>
          </p:txBody>
        </p:sp>
        <p:sp>
          <p:nvSpPr>
            <p:cNvPr id="7" name="object 4">
              <a:extLst>
                <a:ext uri="{FF2B5EF4-FFF2-40B4-BE49-F238E27FC236}">
                  <a16:creationId xmlns:a16="http://schemas.microsoft.com/office/drawing/2014/main" id="{FF44C72A-8834-75B2-7C84-B0C2E59CD529}"/>
                </a:ext>
              </a:extLst>
            </p:cNvPr>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grpFill/>
          </p:spPr>
          <p:txBody>
            <a:bodyPr wrap="square" lIns="0" tIns="0" rIns="0" bIns="0" rtlCol="0"/>
            <a:lstStyle/>
            <a:p>
              <a:endParaRPr/>
            </a:p>
          </p:txBody>
        </p:sp>
      </p:grpSp>
      <p:sp>
        <p:nvSpPr>
          <p:cNvPr id="8" name="object 6">
            <a:extLst>
              <a:ext uri="{FF2B5EF4-FFF2-40B4-BE49-F238E27FC236}">
                <a16:creationId xmlns:a16="http://schemas.microsoft.com/office/drawing/2014/main" id="{971B2351-4F05-B407-3BAF-5C9082C897AB}"/>
              </a:ext>
            </a:extLst>
          </p:cNvPr>
          <p:cNvSpPr txBox="1"/>
          <p:nvPr/>
        </p:nvSpPr>
        <p:spPr>
          <a:xfrm>
            <a:off x="806907" y="5146750"/>
            <a:ext cx="6850380" cy="911225"/>
          </a:xfrm>
          <a:prstGeom prst="rect">
            <a:avLst/>
          </a:prstGeom>
        </p:spPr>
        <p:txBody>
          <a:bodyPr vert="horz" wrap="square" lIns="0" tIns="13335" rIns="0" bIns="0" rtlCol="0">
            <a:spAutoFit/>
          </a:bodyPr>
          <a:lstStyle/>
          <a:p>
            <a:pPr marL="12700" marR="5080" algn="just">
              <a:lnSpc>
                <a:spcPct val="120900"/>
              </a:lnSpc>
              <a:spcBef>
                <a:spcPts val="105"/>
              </a:spcBef>
            </a:pPr>
            <a:r>
              <a:rPr sz="1600" spc="-20" dirty="0">
                <a:solidFill>
                  <a:srgbClr val="FFFFFF"/>
                </a:solidFill>
                <a:latin typeface="Carlito"/>
                <a:cs typeface="Carlito"/>
              </a:rPr>
              <a:t>Graphic </a:t>
            </a:r>
            <a:r>
              <a:rPr sz="1600" spc="-10" dirty="0">
                <a:solidFill>
                  <a:srgbClr val="FFFFFF"/>
                </a:solidFill>
                <a:latin typeface="Carlito"/>
                <a:cs typeface="Carlito"/>
              </a:rPr>
              <a:t>suggests </a:t>
            </a:r>
            <a:r>
              <a:rPr sz="1600" spc="-5" dirty="0">
                <a:solidFill>
                  <a:srgbClr val="FFFFFF"/>
                </a:solidFill>
                <a:latin typeface="Carlito"/>
                <a:cs typeface="Carlito"/>
              </a:rPr>
              <a:t>an </a:t>
            </a:r>
            <a:r>
              <a:rPr sz="1600" spc="-20" dirty="0">
                <a:solidFill>
                  <a:srgbClr val="FFFFFF"/>
                </a:solidFill>
                <a:latin typeface="Carlito"/>
                <a:cs typeface="Carlito"/>
              </a:rPr>
              <a:t>increase </a:t>
            </a:r>
            <a:r>
              <a:rPr sz="1600" dirty="0">
                <a:solidFill>
                  <a:srgbClr val="FFFFFF"/>
                </a:solidFill>
                <a:latin typeface="Carlito"/>
                <a:cs typeface="Carlito"/>
              </a:rPr>
              <a:t>in </a:t>
            </a:r>
            <a:r>
              <a:rPr sz="1600" spc="-15" dirty="0">
                <a:solidFill>
                  <a:srgbClr val="FFFFFF"/>
                </a:solidFill>
                <a:latin typeface="Carlito"/>
                <a:cs typeface="Carlito"/>
              </a:rPr>
              <a:t>success </a:t>
            </a:r>
            <a:r>
              <a:rPr sz="1600" spc="-40" dirty="0">
                <a:solidFill>
                  <a:srgbClr val="FFFFFF"/>
                </a:solidFill>
                <a:latin typeface="Carlito"/>
                <a:cs typeface="Carlito"/>
              </a:rPr>
              <a:t>rate </a:t>
            </a:r>
            <a:r>
              <a:rPr sz="1600" spc="-20" dirty="0">
                <a:solidFill>
                  <a:srgbClr val="FFFFFF"/>
                </a:solidFill>
                <a:latin typeface="Carlito"/>
                <a:cs typeface="Carlito"/>
              </a:rPr>
              <a:t>over </a:t>
            </a:r>
            <a:r>
              <a:rPr sz="1600" spc="-5" dirty="0">
                <a:solidFill>
                  <a:srgbClr val="FFFFFF"/>
                </a:solidFill>
                <a:latin typeface="Carlito"/>
                <a:cs typeface="Carlito"/>
              </a:rPr>
              <a:t>time </a:t>
            </a:r>
            <a:r>
              <a:rPr sz="1600" spc="-20" dirty="0">
                <a:solidFill>
                  <a:srgbClr val="FFFFFF"/>
                </a:solidFill>
                <a:latin typeface="Carlito"/>
                <a:cs typeface="Carlito"/>
              </a:rPr>
              <a:t>(indicated </a:t>
            </a:r>
            <a:r>
              <a:rPr sz="1600" dirty="0">
                <a:solidFill>
                  <a:srgbClr val="FFFFFF"/>
                </a:solidFill>
                <a:latin typeface="Carlito"/>
                <a:cs typeface="Carlito"/>
              </a:rPr>
              <a:t>in </a:t>
            </a:r>
            <a:r>
              <a:rPr sz="1600" spc="-10" dirty="0">
                <a:solidFill>
                  <a:srgbClr val="FFFFFF"/>
                </a:solidFill>
                <a:latin typeface="Carlito"/>
                <a:cs typeface="Carlito"/>
              </a:rPr>
              <a:t>Flight </a:t>
            </a:r>
            <a:r>
              <a:rPr sz="1600" spc="-5" dirty="0">
                <a:solidFill>
                  <a:srgbClr val="FFFFFF"/>
                </a:solidFill>
                <a:latin typeface="Carlito"/>
                <a:cs typeface="Carlito"/>
              </a:rPr>
              <a:t>Number).  </a:t>
            </a:r>
            <a:r>
              <a:rPr sz="1600" spc="-25" dirty="0">
                <a:solidFill>
                  <a:srgbClr val="FFFFFF"/>
                </a:solidFill>
                <a:latin typeface="Carlito"/>
                <a:cs typeface="Carlito"/>
              </a:rPr>
              <a:t>Likely </a:t>
            </a:r>
            <a:r>
              <a:rPr sz="1600" spc="-5" dirty="0">
                <a:solidFill>
                  <a:srgbClr val="FFFFFF"/>
                </a:solidFill>
                <a:latin typeface="Carlito"/>
                <a:cs typeface="Carlito"/>
              </a:rPr>
              <a:t>a big </a:t>
            </a:r>
            <a:r>
              <a:rPr sz="1600" spc="-25" dirty="0">
                <a:solidFill>
                  <a:srgbClr val="FFFFFF"/>
                </a:solidFill>
                <a:latin typeface="Carlito"/>
                <a:cs typeface="Carlito"/>
              </a:rPr>
              <a:t>breakthrough </a:t>
            </a:r>
            <a:r>
              <a:rPr sz="1600" spc="-20" dirty="0">
                <a:solidFill>
                  <a:srgbClr val="FFFFFF"/>
                </a:solidFill>
                <a:latin typeface="Carlito"/>
                <a:cs typeface="Carlito"/>
              </a:rPr>
              <a:t>around </a:t>
            </a:r>
            <a:r>
              <a:rPr sz="1600" spc="-10" dirty="0">
                <a:solidFill>
                  <a:srgbClr val="FFFFFF"/>
                </a:solidFill>
                <a:latin typeface="Carlito"/>
                <a:cs typeface="Carlito"/>
              </a:rPr>
              <a:t>flight </a:t>
            </a:r>
            <a:r>
              <a:rPr sz="1600" spc="-15" dirty="0">
                <a:solidFill>
                  <a:srgbClr val="FFFFFF"/>
                </a:solidFill>
                <a:latin typeface="Carlito"/>
                <a:cs typeface="Carlito"/>
              </a:rPr>
              <a:t>20 </a:t>
            </a:r>
            <a:r>
              <a:rPr sz="1600" spc="-5" dirty="0">
                <a:solidFill>
                  <a:srgbClr val="FFFFFF"/>
                </a:solidFill>
                <a:latin typeface="Carlito"/>
                <a:cs typeface="Carlito"/>
              </a:rPr>
              <a:t>which </a:t>
            </a:r>
            <a:r>
              <a:rPr sz="1600" spc="-15" dirty="0">
                <a:solidFill>
                  <a:srgbClr val="FFFFFF"/>
                </a:solidFill>
                <a:latin typeface="Carlito"/>
                <a:cs typeface="Carlito"/>
              </a:rPr>
              <a:t>significantly </a:t>
            </a:r>
            <a:r>
              <a:rPr sz="1600" spc="-20" dirty="0">
                <a:solidFill>
                  <a:srgbClr val="FFFFFF"/>
                </a:solidFill>
                <a:latin typeface="Carlito"/>
                <a:cs typeface="Carlito"/>
              </a:rPr>
              <a:t>increased </a:t>
            </a:r>
            <a:r>
              <a:rPr sz="1600" spc="-15" dirty="0">
                <a:solidFill>
                  <a:srgbClr val="FFFFFF"/>
                </a:solidFill>
                <a:latin typeface="Carlito"/>
                <a:cs typeface="Carlito"/>
              </a:rPr>
              <a:t>success </a:t>
            </a:r>
            <a:r>
              <a:rPr sz="1600" spc="-25" dirty="0">
                <a:solidFill>
                  <a:srgbClr val="FFFFFF"/>
                </a:solidFill>
                <a:latin typeface="Carlito"/>
                <a:cs typeface="Carlito"/>
              </a:rPr>
              <a:t>rate.  </a:t>
            </a:r>
            <a:r>
              <a:rPr sz="1600" spc="-20" dirty="0">
                <a:solidFill>
                  <a:srgbClr val="FFFFFF"/>
                </a:solidFill>
                <a:latin typeface="Carlito"/>
                <a:cs typeface="Carlito"/>
              </a:rPr>
              <a:t>CCAFS appears </a:t>
            </a:r>
            <a:r>
              <a:rPr sz="1600" spc="-15" dirty="0">
                <a:solidFill>
                  <a:srgbClr val="FFFFFF"/>
                </a:solidFill>
                <a:latin typeface="Carlito"/>
                <a:cs typeface="Carlito"/>
              </a:rPr>
              <a:t>to </a:t>
            </a:r>
            <a:r>
              <a:rPr sz="1600" spc="-5" dirty="0">
                <a:solidFill>
                  <a:srgbClr val="FFFFFF"/>
                </a:solidFill>
                <a:latin typeface="Carlito"/>
                <a:cs typeface="Carlito"/>
              </a:rPr>
              <a:t>be the main </a:t>
            </a:r>
            <a:r>
              <a:rPr sz="1600" spc="-10" dirty="0">
                <a:solidFill>
                  <a:srgbClr val="FFFFFF"/>
                </a:solidFill>
                <a:latin typeface="Carlito"/>
                <a:cs typeface="Carlito"/>
              </a:rPr>
              <a:t>launch </a:t>
            </a:r>
            <a:r>
              <a:rPr sz="1600" spc="-15" dirty="0">
                <a:solidFill>
                  <a:srgbClr val="FFFFFF"/>
                </a:solidFill>
                <a:latin typeface="Carlito"/>
                <a:cs typeface="Carlito"/>
              </a:rPr>
              <a:t>site </a:t>
            </a:r>
            <a:r>
              <a:rPr sz="1600" spc="-5" dirty="0">
                <a:solidFill>
                  <a:srgbClr val="FFFFFF"/>
                </a:solidFill>
                <a:latin typeface="Carlito"/>
                <a:cs typeface="Carlito"/>
              </a:rPr>
              <a:t>as it has the </a:t>
            </a:r>
            <a:r>
              <a:rPr sz="1600" spc="-20" dirty="0">
                <a:solidFill>
                  <a:srgbClr val="FFFFFF"/>
                </a:solidFill>
                <a:latin typeface="Carlito"/>
                <a:cs typeface="Carlito"/>
              </a:rPr>
              <a:t>most</a:t>
            </a:r>
            <a:r>
              <a:rPr sz="1600" spc="-90" dirty="0">
                <a:solidFill>
                  <a:srgbClr val="FFFFFF"/>
                </a:solidFill>
                <a:latin typeface="Carlito"/>
                <a:cs typeface="Carlito"/>
              </a:rPr>
              <a:t> </a:t>
            </a:r>
            <a:r>
              <a:rPr sz="1600" spc="-20" dirty="0">
                <a:solidFill>
                  <a:srgbClr val="FFFFFF"/>
                </a:solidFill>
                <a:latin typeface="Carlito"/>
                <a:cs typeface="Carlito"/>
              </a:rPr>
              <a:t>volume.</a:t>
            </a:r>
            <a:endParaRPr sz="1600" dirty="0">
              <a:latin typeface="Carlito"/>
              <a:cs typeface="Carlito"/>
            </a:endParaRPr>
          </a:p>
        </p:txBody>
      </p:sp>
      <p:sp>
        <p:nvSpPr>
          <p:cNvPr id="9" name="object 7">
            <a:extLst>
              <a:ext uri="{FF2B5EF4-FFF2-40B4-BE49-F238E27FC236}">
                <a16:creationId xmlns:a16="http://schemas.microsoft.com/office/drawing/2014/main" id="{24ABD02C-3D76-62B7-2EB6-8BC8A8F901F4}"/>
              </a:ext>
            </a:extLst>
          </p:cNvPr>
          <p:cNvSpPr/>
          <p:nvPr/>
        </p:nvSpPr>
        <p:spPr>
          <a:xfrm>
            <a:off x="39623" y="1632204"/>
            <a:ext cx="12100560" cy="2377440"/>
          </a:xfrm>
          <a:prstGeom prst="rect">
            <a:avLst/>
          </a:prstGeom>
          <a:blipFill>
            <a:blip r:embed="rId4"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E7D115CA-EF6A-80AF-57CE-A9564C1ADE22}"/>
              </a:ext>
            </a:extLst>
          </p:cNvPr>
          <p:cNvSpPr txBox="1"/>
          <p:nvPr/>
        </p:nvSpPr>
        <p:spPr>
          <a:xfrm>
            <a:off x="977900" y="434619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0" dirty="0">
                <a:latin typeface="Carlito"/>
                <a:cs typeface="Carlito"/>
              </a:rPr>
              <a:t> </a:t>
            </a:r>
            <a:r>
              <a:rPr sz="1600" spc="-10" dirty="0">
                <a:latin typeface="Carlito"/>
                <a:cs typeface="Carlito"/>
              </a:rPr>
              <a:t>launch.</a:t>
            </a:r>
            <a:endParaRPr sz="1600">
              <a:latin typeface="Carlito"/>
              <a:cs typeface="Carlito"/>
            </a:endParaRPr>
          </a:p>
        </p:txBody>
      </p:sp>
      <p:sp>
        <p:nvSpPr>
          <p:cNvPr id="11" name="object 9">
            <a:extLst>
              <a:ext uri="{FF2B5EF4-FFF2-40B4-BE49-F238E27FC236}">
                <a16:creationId xmlns:a16="http://schemas.microsoft.com/office/drawing/2014/main" id="{6C3FE0D1-30AF-53B6-3E07-D6B81979403E}"/>
              </a:ext>
            </a:extLst>
          </p:cNvPr>
          <p:cNvSpPr txBox="1">
            <a:spLocks/>
          </p:cNvSpPr>
          <p:nvPr/>
        </p:nvSpPr>
        <p:spPr>
          <a:xfrm>
            <a:off x="10948416" y="6568541"/>
            <a:ext cx="337195" cy="166712"/>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18</a:t>
            </a:fld>
            <a:endParaRPr lang="en-US"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grpSp>
        <p:nvGrpSpPr>
          <p:cNvPr id="2" name="object 2">
            <a:extLst>
              <a:ext uri="{FF2B5EF4-FFF2-40B4-BE49-F238E27FC236}">
                <a16:creationId xmlns:a16="http://schemas.microsoft.com/office/drawing/2014/main" id="{62D4161E-6F98-903A-FC69-DB86B1CADA95}"/>
              </a:ext>
            </a:extLst>
          </p:cNvPr>
          <p:cNvGrpSpPr/>
          <p:nvPr/>
        </p:nvGrpSpPr>
        <p:grpSpPr>
          <a:xfrm>
            <a:off x="0" y="4914901"/>
            <a:ext cx="12188825" cy="1943100"/>
            <a:chOff x="0" y="4914901"/>
            <a:chExt cx="12188825" cy="1943100"/>
          </a:xfrm>
          <a:solidFill>
            <a:schemeClr val="accent1">
              <a:lumMod val="75000"/>
            </a:schemeClr>
          </a:solidFill>
        </p:grpSpPr>
        <p:sp>
          <p:nvSpPr>
            <p:cNvPr id="6" name="object 3">
              <a:extLst>
                <a:ext uri="{FF2B5EF4-FFF2-40B4-BE49-F238E27FC236}">
                  <a16:creationId xmlns:a16="http://schemas.microsoft.com/office/drawing/2014/main" id="{FA82B60B-8C65-74C6-5B8A-7D9697CAC345}"/>
                </a:ext>
              </a:extLst>
            </p:cNvPr>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grpFill/>
          </p:spPr>
          <p:txBody>
            <a:bodyPr wrap="square" lIns="0" tIns="0" rIns="0" bIns="0" rtlCol="0"/>
            <a:lstStyle/>
            <a:p>
              <a:endParaRPr/>
            </a:p>
          </p:txBody>
        </p:sp>
        <p:sp>
          <p:nvSpPr>
            <p:cNvPr id="7" name="object 4">
              <a:extLst>
                <a:ext uri="{FF2B5EF4-FFF2-40B4-BE49-F238E27FC236}">
                  <a16:creationId xmlns:a16="http://schemas.microsoft.com/office/drawing/2014/main" id="{E043B5CB-FB4A-E186-3BED-91ADA0EA7308}"/>
                </a:ext>
              </a:extLst>
            </p:cNvPr>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grpFill/>
          </p:spPr>
          <p:txBody>
            <a:bodyPr wrap="square" lIns="0" tIns="0" rIns="0" bIns="0" rtlCol="0"/>
            <a:lstStyle/>
            <a:p>
              <a:endParaRPr/>
            </a:p>
          </p:txBody>
        </p:sp>
      </p:grpSp>
      <p:sp>
        <p:nvSpPr>
          <p:cNvPr id="8" name="object 6">
            <a:extLst>
              <a:ext uri="{FF2B5EF4-FFF2-40B4-BE49-F238E27FC236}">
                <a16:creationId xmlns:a16="http://schemas.microsoft.com/office/drawing/2014/main" id="{D412539C-DF1F-137E-5FF6-25B5D8C8968F}"/>
              </a:ext>
            </a:extLst>
          </p:cNvPr>
          <p:cNvSpPr txBox="1"/>
          <p:nvPr/>
        </p:nvSpPr>
        <p:spPr>
          <a:xfrm>
            <a:off x="902614" y="5103774"/>
            <a:ext cx="5099050" cy="617220"/>
          </a:xfrm>
          <a:prstGeom prst="rect">
            <a:avLst/>
          </a:prstGeom>
        </p:spPr>
        <p:txBody>
          <a:bodyPr vert="horz" wrap="square" lIns="0" tIns="12700" rIns="0" bIns="0" rtlCol="0">
            <a:spAutoFit/>
          </a:bodyPr>
          <a:lstStyle/>
          <a:p>
            <a:pPr marL="12700" marR="5080">
              <a:lnSpc>
                <a:spcPct val="121400"/>
              </a:lnSpc>
              <a:spcBef>
                <a:spcPts val="100"/>
              </a:spcBef>
            </a:pPr>
            <a:r>
              <a:rPr sz="1600" spc="-25" dirty="0">
                <a:solidFill>
                  <a:srgbClr val="FFFFFF"/>
                </a:solidFill>
                <a:latin typeface="Carlito"/>
                <a:cs typeface="Carlito"/>
              </a:rPr>
              <a:t>Payload </a:t>
            </a:r>
            <a:r>
              <a:rPr sz="1600" spc="-5" dirty="0">
                <a:solidFill>
                  <a:srgbClr val="FFFFFF"/>
                </a:solidFill>
                <a:latin typeface="Carlito"/>
                <a:cs typeface="Carlito"/>
              </a:rPr>
              <a:t>mass </a:t>
            </a:r>
            <a:r>
              <a:rPr sz="1600" spc="-20" dirty="0">
                <a:solidFill>
                  <a:srgbClr val="FFFFFF"/>
                </a:solidFill>
                <a:latin typeface="Carlito"/>
                <a:cs typeface="Carlito"/>
              </a:rPr>
              <a:t>appears </a:t>
            </a:r>
            <a:r>
              <a:rPr sz="1600" spc="-15" dirty="0">
                <a:solidFill>
                  <a:srgbClr val="FFFFFF"/>
                </a:solidFill>
                <a:latin typeface="Carlito"/>
                <a:cs typeface="Carlito"/>
              </a:rPr>
              <a:t>to </a:t>
            </a:r>
            <a:r>
              <a:rPr sz="1600" spc="-20" dirty="0">
                <a:solidFill>
                  <a:srgbClr val="FFFFFF"/>
                </a:solidFill>
                <a:latin typeface="Carlito"/>
                <a:cs typeface="Carlito"/>
              </a:rPr>
              <a:t>fall mostly between </a:t>
            </a:r>
            <a:r>
              <a:rPr sz="1600" spc="-10" dirty="0">
                <a:solidFill>
                  <a:srgbClr val="FFFFFF"/>
                </a:solidFill>
                <a:latin typeface="Carlito"/>
                <a:cs typeface="Carlito"/>
              </a:rPr>
              <a:t>0-6000 </a:t>
            </a:r>
            <a:r>
              <a:rPr sz="1600" spc="-5" dirty="0">
                <a:solidFill>
                  <a:srgbClr val="FFFFFF"/>
                </a:solidFill>
                <a:latin typeface="Carlito"/>
                <a:cs typeface="Carlito"/>
              </a:rPr>
              <a:t>kg.  </a:t>
            </a:r>
            <a:r>
              <a:rPr sz="1600" spc="-25" dirty="0">
                <a:solidFill>
                  <a:srgbClr val="FFFFFF"/>
                </a:solidFill>
                <a:latin typeface="Carlito"/>
                <a:cs typeface="Carlito"/>
              </a:rPr>
              <a:t>Different </a:t>
            </a:r>
            <a:r>
              <a:rPr sz="1600" spc="-5" dirty="0">
                <a:solidFill>
                  <a:srgbClr val="FFFFFF"/>
                </a:solidFill>
                <a:latin typeface="Carlito"/>
                <a:cs typeface="Carlito"/>
              </a:rPr>
              <a:t>launch </a:t>
            </a:r>
            <a:r>
              <a:rPr sz="1600" spc="-10" dirty="0">
                <a:solidFill>
                  <a:srgbClr val="FFFFFF"/>
                </a:solidFill>
                <a:latin typeface="Carlito"/>
                <a:cs typeface="Carlito"/>
              </a:rPr>
              <a:t>sites </a:t>
            </a:r>
            <a:r>
              <a:rPr sz="1600" spc="-5" dirty="0">
                <a:solidFill>
                  <a:srgbClr val="FFFFFF"/>
                </a:solidFill>
                <a:latin typeface="Carlito"/>
                <a:cs typeface="Carlito"/>
              </a:rPr>
              <a:t>also </a:t>
            </a:r>
            <a:r>
              <a:rPr sz="1600" spc="-15" dirty="0">
                <a:solidFill>
                  <a:srgbClr val="FFFFFF"/>
                </a:solidFill>
                <a:latin typeface="Carlito"/>
                <a:cs typeface="Carlito"/>
              </a:rPr>
              <a:t>seem to use </a:t>
            </a:r>
            <a:r>
              <a:rPr sz="1600" spc="-25" dirty="0">
                <a:solidFill>
                  <a:srgbClr val="FFFFFF"/>
                </a:solidFill>
                <a:latin typeface="Carlito"/>
                <a:cs typeface="Carlito"/>
              </a:rPr>
              <a:t>different </a:t>
            </a:r>
            <a:r>
              <a:rPr sz="1600" spc="-20" dirty="0">
                <a:solidFill>
                  <a:srgbClr val="FFFFFF"/>
                </a:solidFill>
                <a:latin typeface="Carlito"/>
                <a:cs typeface="Carlito"/>
              </a:rPr>
              <a:t>payload</a:t>
            </a:r>
            <a:r>
              <a:rPr sz="1600" spc="-10" dirty="0">
                <a:solidFill>
                  <a:srgbClr val="FFFFFF"/>
                </a:solidFill>
                <a:latin typeface="Carlito"/>
                <a:cs typeface="Carlito"/>
              </a:rPr>
              <a:t> </a:t>
            </a:r>
            <a:r>
              <a:rPr sz="1600" spc="-5" dirty="0">
                <a:solidFill>
                  <a:srgbClr val="FFFFFF"/>
                </a:solidFill>
                <a:latin typeface="Carlito"/>
                <a:cs typeface="Carlito"/>
              </a:rPr>
              <a:t>mass.</a:t>
            </a:r>
            <a:endParaRPr sz="1600">
              <a:latin typeface="Carlito"/>
              <a:cs typeface="Carlito"/>
            </a:endParaRPr>
          </a:p>
        </p:txBody>
      </p:sp>
      <p:sp>
        <p:nvSpPr>
          <p:cNvPr id="9" name="object 7">
            <a:extLst>
              <a:ext uri="{FF2B5EF4-FFF2-40B4-BE49-F238E27FC236}">
                <a16:creationId xmlns:a16="http://schemas.microsoft.com/office/drawing/2014/main" id="{01ACA8DD-DDA4-A5BD-E214-4AF7735D10CB}"/>
              </a:ext>
            </a:extLst>
          </p:cNvPr>
          <p:cNvSpPr/>
          <p:nvPr/>
        </p:nvSpPr>
        <p:spPr>
          <a:xfrm>
            <a:off x="39623" y="1653539"/>
            <a:ext cx="12100560" cy="2377439"/>
          </a:xfrm>
          <a:prstGeom prst="rect">
            <a:avLst/>
          </a:prstGeom>
          <a:blipFill>
            <a:blip r:embed="rId4"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AEB53976-AB37-369E-DBFA-C1FBB6DA05EE}"/>
              </a:ext>
            </a:extLst>
          </p:cNvPr>
          <p:cNvSpPr txBox="1"/>
          <p:nvPr/>
        </p:nvSpPr>
        <p:spPr>
          <a:xfrm>
            <a:off x="902614" y="434619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a:latin typeface="Carlito"/>
              <a:cs typeface="Carlito"/>
            </a:endParaRPr>
          </a:p>
        </p:txBody>
      </p:sp>
      <p:sp>
        <p:nvSpPr>
          <p:cNvPr id="11" name="object 9">
            <a:extLst>
              <a:ext uri="{FF2B5EF4-FFF2-40B4-BE49-F238E27FC236}">
                <a16:creationId xmlns:a16="http://schemas.microsoft.com/office/drawing/2014/main" id="{2892C1F7-C21E-B91A-DCC4-97FF370CB0AB}"/>
              </a:ext>
            </a:extLst>
          </p:cNvPr>
          <p:cNvSpPr txBox="1">
            <a:spLocks/>
          </p:cNvSpPr>
          <p:nvPr/>
        </p:nvSpPr>
        <p:spPr>
          <a:xfrm>
            <a:off x="10948416" y="6491216"/>
            <a:ext cx="337195" cy="166712"/>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19</a:t>
            </a:fld>
            <a:endParaRPr lang="en-US" dirty="0"/>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grpSp>
        <p:nvGrpSpPr>
          <p:cNvPr id="2" name="object 2">
            <a:extLst>
              <a:ext uri="{FF2B5EF4-FFF2-40B4-BE49-F238E27FC236}">
                <a16:creationId xmlns:a16="http://schemas.microsoft.com/office/drawing/2014/main" id="{BDD2B93B-6F77-A838-40D4-550F506E1943}"/>
              </a:ext>
            </a:extLst>
          </p:cNvPr>
          <p:cNvGrpSpPr/>
          <p:nvPr/>
        </p:nvGrpSpPr>
        <p:grpSpPr>
          <a:xfrm>
            <a:off x="1" y="4914901"/>
            <a:ext cx="12029868" cy="1943100"/>
            <a:chOff x="0" y="4914901"/>
            <a:chExt cx="12188825" cy="1943100"/>
          </a:xfrm>
          <a:solidFill>
            <a:schemeClr val="accent1">
              <a:lumMod val="75000"/>
            </a:schemeClr>
          </a:solidFill>
        </p:grpSpPr>
        <p:sp>
          <p:nvSpPr>
            <p:cNvPr id="6" name="object 3">
              <a:extLst>
                <a:ext uri="{FF2B5EF4-FFF2-40B4-BE49-F238E27FC236}">
                  <a16:creationId xmlns:a16="http://schemas.microsoft.com/office/drawing/2014/main" id="{D5060C0E-A380-62B5-1DB7-F08D5A571BEF}"/>
                </a:ext>
              </a:extLst>
            </p:cNvPr>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grpFill/>
          </p:spPr>
          <p:txBody>
            <a:bodyPr wrap="square" lIns="0" tIns="0" rIns="0" bIns="0" rtlCol="0"/>
            <a:lstStyle/>
            <a:p>
              <a:endParaRPr/>
            </a:p>
          </p:txBody>
        </p:sp>
        <p:sp>
          <p:nvSpPr>
            <p:cNvPr id="7" name="object 4">
              <a:extLst>
                <a:ext uri="{FF2B5EF4-FFF2-40B4-BE49-F238E27FC236}">
                  <a16:creationId xmlns:a16="http://schemas.microsoft.com/office/drawing/2014/main" id="{C17A7300-A5D3-C6EF-E868-ACBB89311292}"/>
                </a:ext>
              </a:extLst>
            </p:cNvPr>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grpFill/>
          </p:spPr>
          <p:txBody>
            <a:bodyPr wrap="square" lIns="0" tIns="0" rIns="0" bIns="0" rtlCol="0"/>
            <a:lstStyle/>
            <a:p>
              <a:endParaRPr/>
            </a:p>
          </p:txBody>
        </p:sp>
      </p:grpSp>
      <p:sp>
        <p:nvSpPr>
          <p:cNvPr id="8" name="object 6">
            <a:extLst>
              <a:ext uri="{FF2B5EF4-FFF2-40B4-BE49-F238E27FC236}">
                <a16:creationId xmlns:a16="http://schemas.microsoft.com/office/drawing/2014/main" id="{7E372BA3-2E0A-ABFC-F6BB-F1FA7D1373A0}"/>
              </a:ext>
            </a:extLst>
          </p:cNvPr>
          <p:cNvSpPr txBox="1"/>
          <p:nvPr/>
        </p:nvSpPr>
        <p:spPr>
          <a:xfrm>
            <a:off x="1177848" y="4915179"/>
            <a:ext cx="6417601" cy="1499870"/>
          </a:xfrm>
          <a:prstGeom prst="rect">
            <a:avLst/>
          </a:prstGeom>
        </p:spPr>
        <p:txBody>
          <a:bodyPr vert="horz" wrap="square" lIns="0" tIns="12700" rIns="0" bIns="0" rtlCol="0">
            <a:spAutoFit/>
          </a:bodyPr>
          <a:lstStyle/>
          <a:p>
            <a:pPr marL="12700" marR="5080">
              <a:lnSpc>
                <a:spcPct val="120800"/>
              </a:lnSpc>
              <a:spcBef>
                <a:spcPts val="100"/>
              </a:spcBef>
            </a:pPr>
            <a:r>
              <a:rPr sz="1600" spc="-15" dirty="0">
                <a:solidFill>
                  <a:srgbClr val="FFFFFF"/>
                </a:solidFill>
                <a:latin typeface="Carlito"/>
                <a:cs typeface="Carlito"/>
              </a:rPr>
              <a:t>ES-L1 </a:t>
            </a:r>
            <a:r>
              <a:rPr sz="1600" spc="-20" dirty="0">
                <a:solidFill>
                  <a:srgbClr val="FFFFFF"/>
                </a:solidFill>
                <a:latin typeface="Carlito"/>
                <a:cs typeface="Carlito"/>
              </a:rPr>
              <a:t>(1), </a:t>
            </a:r>
            <a:r>
              <a:rPr sz="1600" spc="-25" dirty="0">
                <a:solidFill>
                  <a:srgbClr val="FFFFFF"/>
                </a:solidFill>
                <a:latin typeface="Carlito"/>
                <a:cs typeface="Carlito"/>
              </a:rPr>
              <a:t>GEO </a:t>
            </a:r>
            <a:r>
              <a:rPr sz="1600" spc="-20" dirty="0">
                <a:solidFill>
                  <a:srgbClr val="FFFFFF"/>
                </a:solidFill>
                <a:latin typeface="Carlito"/>
                <a:cs typeface="Carlito"/>
              </a:rPr>
              <a:t>(1), HEO </a:t>
            </a:r>
            <a:r>
              <a:rPr sz="1600" spc="-15" dirty="0">
                <a:solidFill>
                  <a:srgbClr val="FFFFFF"/>
                </a:solidFill>
                <a:latin typeface="Carlito"/>
                <a:cs typeface="Carlito"/>
              </a:rPr>
              <a:t>(1) </a:t>
            </a:r>
            <a:r>
              <a:rPr sz="1600" spc="-25" dirty="0">
                <a:solidFill>
                  <a:srgbClr val="FFFFFF"/>
                </a:solidFill>
                <a:latin typeface="Carlito"/>
                <a:cs typeface="Carlito"/>
              </a:rPr>
              <a:t>have </a:t>
            </a:r>
            <a:r>
              <a:rPr sz="1600" spc="-20" dirty="0">
                <a:solidFill>
                  <a:srgbClr val="FFFFFF"/>
                </a:solidFill>
                <a:latin typeface="Carlito"/>
                <a:cs typeface="Carlito"/>
              </a:rPr>
              <a:t>100% </a:t>
            </a:r>
            <a:r>
              <a:rPr sz="1600" spc="-15" dirty="0">
                <a:solidFill>
                  <a:srgbClr val="FFFFFF"/>
                </a:solidFill>
                <a:latin typeface="Carlito"/>
                <a:cs typeface="Carlito"/>
              </a:rPr>
              <a:t>success </a:t>
            </a:r>
            <a:r>
              <a:rPr sz="1600" spc="-40" dirty="0">
                <a:solidFill>
                  <a:srgbClr val="FFFFFF"/>
                </a:solidFill>
                <a:latin typeface="Carlito"/>
                <a:cs typeface="Carlito"/>
              </a:rPr>
              <a:t>rate </a:t>
            </a:r>
            <a:r>
              <a:rPr sz="1600" spc="-15" dirty="0">
                <a:solidFill>
                  <a:srgbClr val="FFFFFF"/>
                </a:solidFill>
                <a:latin typeface="Carlito"/>
                <a:cs typeface="Carlito"/>
              </a:rPr>
              <a:t>(sample </a:t>
            </a:r>
            <a:r>
              <a:rPr sz="1600" spc="-20" dirty="0">
                <a:solidFill>
                  <a:srgbClr val="FFFFFF"/>
                </a:solidFill>
                <a:latin typeface="Carlito"/>
                <a:cs typeface="Carlito"/>
              </a:rPr>
              <a:t>sizes </a:t>
            </a:r>
            <a:r>
              <a:rPr sz="1600" spc="-5" dirty="0">
                <a:solidFill>
                  <a:srgbClr val="FFFFFF"/>
                </a:solidFill>
                <a:latin typeface="Carlito"/>
                <a:cs typeface="Carlito"/>
              </a:rPr>
              <a:t>in </a:t>
            </a:r>
            <a:r>
              <a:rPr sz="1600" spc="-20" dirty="0">
                <a:solidFill>
                  <a:srgbClr val="FFFFFF"/>
                </a:solidFill>
                <a:latin typeface="Carlito"/>
                <a:cs typeface="Carlito"/>
              </a:rPr>
              <a:t>parenthesis)  </a:t>
            </a:r>
            <a:r>
              <a:rPr sz="1600" spc="-10" dirty="0">
                <a:solidFill>
                  <a:srgbClr val="FFFFFF"/>
                </a:solidFill>
                <a:latin typeface="Carlito"/>
                <a:cs typeface="Carlito"/>
              </a:rPr>
              <a:t>SSO </a:t>
            </a:r>
            <a:r>
              <a:rPr sz="1600" spc="-15" dirty="0">
                <a:solidFill>
                  <a:srgbClr val="FFFFFF"/>
                </a:solidFill>
                <a:latin typeface="Carlito"/>
                <a:cs typeface="Carlito"/>
              </a:rPr>
              <a:t>(5) </a:t>
            </a:r>
            <a:r>
              <a:rPr sz="1600" spc="-5" dirty="0">
                <a:solidFill>
                  <a:srgbClr val="FFFFFF"/>
                </a:solidFill>
                <a:latin typeface="Carlito"/>
                <a:cs typeface="Carlito"/>
              </a:rPr>
              <a:t>has </a:t>
            </a:r>
            <a:r>
              <a:rPr sz="1600" spc="-20" dirty="0">
                <a:solidFill>
                  <a:srgbClr val="FFFFFF"/>
                </a:solidFill>
                <a:latin typeface="Carlito"/>
                <a:cs typeface="Carlito"/>
              </a:rPr>
              <a:t>100% </a:t>
            </a:r>
            <a:r>
              <a:rPr sz="1600" spc="-10" dirty="0">
                <a:solidFill>
                  <a:srgbClr val="FFFFFF"/>
                </a:solidFill>
                <a:latin typeface="Carlito"/>
                <a:cs typeface="Carlito"/>
              </a:rPr>
              <a:t>success</a:t>
            </a:r>
            <a:r>
              <a:rPr sz="1600" spc="45" dirty="0">
                <a:solidFill>
                  <a:srgbClr val="FFFFFF"/>
                </a:solidFill>
                <a:latin typeface="Carlito"/>
                <a:cs typeface="Carlito"/>
              </a:rPr>
              <a:t> </a:t>
            </a:r>
            <a:r>
              <a:rPr sz="1600" spc="-40" dirty="0">
                <a:solidFill>
                  <a:srgbClr val="FFFFFF"/>
                </a:solidFill>
                <a:latin typeface="Carlito"/>
                <a:cs typeface="Carlito"/>
              </a:rPr>
              <a:t>rate</a:t>
            </a:r>
            <a:endParaRPr sz="1600">
              <a:latin typeface="Carlito"/>
              <a:cs typeface="Carlito"/>
            </a:endParaRPr>
          </a:p>
          <a:p>
            <a:pPr marL="12700">
              <a:lnSpc>
                <a:spcPct val="100000"/>
              </a:lnSpc>
              <a:spcBef>
                <a:spcPts val="250"/>
              </a:spcBef>
            </a:pPr>
            <a:r>
              <a:rPr sz="1600" spc="-25" dirty="0">
                <a:solidFill>
                  <a:srgbClr val="FFFFFF"/>
                </a:solidFill>
                <a:latin typeface="Carlito"/>
                <a:cs typeface="Carlito"/>
              </a:rPr>
              <a:t>VLEO </a:t>
            </a:r>
            <a:r>
              <a:rPr sz="1600" spc="-20" dirty="0">
                <a:solidFill>
                  <a:srgbClr val="FFFFFF"/>
                </a:solidFill>
                <a:latin typeface="Carlito"/>
                <a:cs typeface="Carlito"/>
              </a:rPr>
              <a:t>(14) </a:t>
            </a:r>
            <a:r>
              <a:rPr sz="1600" spc="-5" dirty="0">
                <a:solidFill>
                  <a:srgbClr val="FFFFFF"/>
                </a:solidFill>
                <a:latin typeface="Carlito"/>
                <a:cs typeface="Carlito"/>
              </a:rPr>
              <a:t>has </a:t>
            </a:r>
            <a:r>
              <a:rPr sz="1600" spc="-20" dirty="0">
                <a:solidFill>
                  <a:srgbClr val="FFFFFF"/>
                </a:solidFill>
                <a:latin typeface="Carlito"/>
                <a:cs typeface="Carlito"/>
              </a:rPr>
              <a:t>decent </a:t>
            </a:r>
            <a:r>
              <a:rPr sz="1600" spc="-15" dirty="0">
                <a:solidFill>
                  <a:srgbClr val="FFFFFF"/>
                </a:solidFill>
                <a:latin typeface="Carlito"/>
                <a:cs typeface="Carlito"/>
              </a:rPr>
              <a:t>success </a:t>
            </a:r>
            <a:r>
              <a:rPr sz="1600" spc="-40" dirty="0">
                <a:solidFill>
                  <a:srgbClr val="FFFFFF"/>
                </a:solidFill>
                <a:latin typeface="Carlito"/>
                <a:cs typeface="Carlito"/>
              </a:rPr>
              <a:t>rate </a:t>
            </a:r>
            <a:r>
              <a:rPr sz="1600" spc="-5" dirty="0">
                <a:solidFill>
                  <a:srgbClr val="FFFFFF"/>
                </a:solidFill>
                <a:latin typeface="Carlito"/>
                <a:cs typeface="Carlito"/>
              </a:rPr>
              <a:t>and</a:t>
            </a:r>
            <a:r>
              <a:rPr sz="1600" spc="150" dirty="0">
                <a:solidFill>
                  <a:srgbClr val="FFFFFF"/>
                </a:solidFill>
                <a:latin typeface="Carlito"/>
                <a:cs typeface="Carlito"/>
              </a:rPr>
              <a:t> </a:t>
            </a:r>
            <a:r>
              <a:rPr sz="1600" spc="-25" dirty="0">
                <a:solidFill>
                  <a:srgbClr val="FFFFFF"/>
                </a:solidFill>
                <a:latin typeface="Carlito"/>
                <a:cs typeface="Carlito"/>
              </a:rPr>
              <a:t>attempts</a:t>
            </a:r>
            <a:endParaRPr sz="1600">
              <a:latin typeface="Carlito"/>
              <a:cs typeface="Carlito"/>
            </a:endParaRPr>
          </a:p>
          <a:p>
            <a:pPr marL="12700">
              <a:lnSpc>
                <a:spcPct val="100000"/>
              </a:lnSpc>
              <a:spcBef>
                <a:spcPts val="395"/>
              </a:spcBef>
            </a:pPr>
            <a:r>
              <a:rPr sz="1600" spc="-5" dirty="0">
                <a:solidFill>
                  <a:srgbClr val="FFFFFF"/>
                </a:solidFill>
                <a:latin typeface="Carlito"/>
                <a:cs typeface="Carlito"/>
              </a:rPr>
              <a:t>SO </a:t>
            </a:r>
            <a:r>
              <a:rPr sz="1600" spc="-15" dirty="0">
                <a:solidFill>
                  <a:srgbClr val="FFFFFF"/>
                </a:solidFill>
                <a:latin typeface="Carlito"/>
                <a:cs typeface="Carlito"/>
              </a:rPr>
              <a:t>(1) </a:t>
            </a:r>
            <a:r>
              <a:rPr sz="1600" spc="-5" dirty="0">
                <a:solidFill>
                  <a:srgbClr val="FFFFFF"/>
                </a:solidFill>
                <a:latin typeface="Carlito"/>
                <a:cs typeface="Carlito"/>
              </a:rPr>
              <a:t>has </a:t>
            </a:r>
            <a:r>
              <a:rPr sz="1600" spc="-15" dirty="0">
                <a:solidFill>
                  <a:srgbClr val="FFFFFF"/>
                </a:solidFill>
                <a:latin typeface="Carlito"/>
                <a:cs typeface="Carlito"/>
              </a:rPr>
              <a:t>0% success</a:t>
            </a:r>
            <a:r>
              <a:rPr sz="1600" spc="85" dirty="0">
                <a:solidFill>
                  <a:srgbClr val="FFFFFF"/>
                </a:solidFill>
                <a:latin typeface="Carlito"/>
                <a:cs typeface="Carlito"/>
              </a:rPr>
              <a:t> </a:t>
            </a:r>
            <a:r>
              <a:rPr sz="1600" spc="-40" dirty="0">
                <a:solidFill>
                  <a:srgbClr val="FFFFFF"/>
                </a:solidFill>
                <a:latin typeface="Carlito"/>
                <a:cs typeface="Carlito"/>
              </a:rPr>
              <a:t>rate</a:t>
            </a:r>
            <a:endParaRPr sz="1600">
              <a:latin typeface="Carlito"/>
              <a:cs typeface="Carlito"/>
            </a:endParaRPr>
          </a:p>
          <a:p>
            <a:pPr marL="12700">
              <a:lnSpc>
                <a:spcPct val="100000"/>
              </a:lnSpc>
              <a:spcBef>
                <a:spcPts val="565"/>
              </a:spcBef>
            </a:pPr>
            <a:r>
              <a:rPr sz="1600" spc="-40" dirty="0">
                <a:solidFill>
                  <a:srgbClr val="FFFFFF"/>
                </a:solidFill>
                <a:latin typeface="Carlito"/>
                <a:cs typeface="Carlito"/>
              </a:rPr>
              <a:t>GTO </a:t>
            </a:r>
            <a:r>
              <a:rPr sz="1600" spc="-20" dirty="0">
                <a:solidFill>
                  <a:srgbClr val="FFFFFF"/>
                </a:solidFill>
                <a:latin typeface="Carlito"/>
                <a:cs typeface="Carlito"/>
              </a:rPr>
              <a:t>(27) </a:t>
            </a:r>
            <a:r>
              <a:rPr sz="1600" spc="-5" dirty="0">
                <a:solidFill>
                  <a:srgbClr val="FFFFFF"/>
                </a:solidFill>
                <a:latin typeface="Carlito"/>
                <a:cs typeface="Carlito"/>
              </a:rPr>
              <a:t>has the </a:t>
            </a:r>
            <a:r>
              <a:rPr sz="1600" spc="-20" dirty="0">
                <a:solidFill>
                  <a:srgbClr val="FFFFFF"/>
                </a:solidFill>
                <a:latin typeface="Carlito"/>
                <a:cs typeface="Carlito"/>
              </a:rPr>
              <a:t>around 50% </a:t>
            </a:r>
            <a:r>
              <a:rPr sz="1600" spc="-15" dirty="0">
                <a:solidFill>
                  <a:srgbClr val="FFFFFF"/>
                </a:solidFill>
                <a:latin typeface="Carlito"/>
                <a:cs typeface="Carlito"/>
              </a:rPr>
              <a:t>success </a:t>
            </a:r>
            <a:r>
              <a:rPr sz="1600" spc="-40" dirty="0">
                <a:solidFill>
                  <a:srgbClr val="FFFFFF"/>
                </a:solidFill>
                <a:latin typeface="Carlito"/>
                <a:cs typeface="Carlito"/>
              </a:rPr>
              <a:t>rate </a:t>
            </a:r>
            <a:r>
              <a:rPr sz="1600" spc="-15" dirty="0">
                <a:solidFill>
                  <a:srgbClr val="FFFFFF"/>
                </a:solidFill>
                <a:latin typeface="Carlito"/>
                <a:cs typeface="Carlito"/>
              </a:rPr>
              <a:t>but </a:t>
            </a:r>
            <a:r>
              <a:rPr sz="1600" spc="-20" dirty="0">
                <a:solidFill>
                  <a:srgbClr val="FFFFFF"/>
                </a:solidFill>
                <a:latin typeface="Carlito"/>
                <a:cs typeface="Carlito"/>
              </a:rPr>
              <a:t>largest</a:t>
            </a:r>
            <a:r>
              <a:rPr sz="1600" spc="225" dirty="0">
                <a:solidFill>
                  <a:srgbClr val="FFFFFF"/>
                </a:solidFill>
                <a:latin typeface="Carlito"/>
                <a:cs typeface="Carlito"/>
              </a:rPr>
              <a:t> </a:t>
            </a:r>
            <a:r>
              <a:rPr sz="1600" spc="-5" dirty="0">
                <a:solidFill>
                  <a:srgbClr val="FFFFFF"/>
                </a:solidFill>
                <a:latin typeface="Carlito"/>
                <a:cs typeface="Carlito"/>
              </a:rPr>
              <a:t>sample</a:t>
            </a:r>
            <a:endParaRPr sz="1600">
              <a:latin typeface="Carlito"/>
              <a:cs typeface="Carlito"/>
            </a:endParaRPr>
          </a:p>
        </p:txBody>
      </p:sp>
      <p:sp>
        <p:nvSpPr>
          <p:cNvPr id="9" name="object 7">
            <a:extLst>
              <a:ext uri="{FF2B5EF4-FFF2-40B4-BE49-F238E27FC236}">
                <a16:creationId xmlns:a16="http://schemas.microsoft.com/office/drawing/2014/main" id="{0BF08418-3C90-B917-574A-8BB812B57132}"/>
              </a:ext>
            </a:extLst>
          </p:cNvPr>
          <p:cNvSpPr/>
          <p:nvPr/>
        </p:nvSpPr>
        <p:spPr>
          <a:xfrm>
            <a:off x="2321052" y="1371600"/>
            <a:ext cx="5274398" cy="3328416"/>
          </a:xfrm>
          <a:prstGeom prst="rect">
            <a:avLst/>
          </a:prstGeom>
          <a:blipFill>
            <a:blip r:embed="rId4"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884EEA0E-DE72-C860-F14F-79C9437004FB}"/>
              </a:ext>
            </a:extLst>
          </p:cNvPr>
          <p:cNvSpPr txBox="1"/>
          <p:nvPr/>
        </p:nvSpPr>
        <p:spPr>
          <a:xfrm>
            <a:off x="8403463" y="3387597"/>
            <a:ext cx="2150899" cy="1397819"/>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Carlito"/>
                <a:cs typeface="Carlito"/>
              </a:rPr>
              <a:t>Success </a:t>
            </a:r>
            <a:r>
              <a:rPr sz="1800" spc="-25" dirty="0">
                <a:latin typeface="Carlito"/>
                <a:cs typeface="Carlito"/>
              </a:rPr>
              <a:t>Rate </a:t>
            </a:r>
            <a:r>
              <a:rPr sz="1800" spc="-20" dirty="0">
                <a:latin typeface="Carlito"/>
                <a:cs typeface="Carlito"/>
              </a:rPr>
              <a:t>Scale</a:t>
            </a:r>
            <a:r>
              <a:rPr sz="1800" spc="-65" dirty="0">
                <a:latin typeface="Carlito"/>
                <a:cs typeface="Carlito"/>
              </a:rPr>
              <a:t> </a:t>
            </a:r>
            <a:r>
              <a:rPr sz="1800" spc="-5" dirty="0">
                <a:latin typeface="Carlito"/>
                <a:cs typeface="Carlito"/>
              </a:rPr>
              <a:t>with  </a:t>
            </a:r>
            <a:r>
              <a:rPr sz="1800" dirty="0">
                <a:latin typeface="Carlito"/>
                <a:cs typeface="Carlito"/>
              </a:rPr>
              <a:t>0 as</a:t>
            </a:r>
            <a:r>
              <a:rPr sz="1800" spc="-70" dirty="0">
                <a:latin typeface="Carlito"/>
                <a:cs typeface="Carlito"/>
              </a:rPr>
              <a:t> </a:t>
            </a:r>
            <a:r>
              <a:rPr sz="1800" spc="-5" dirty="0">
                <a:latin typeface="Carlito"/>
                <a:cs typeface="Carlito"/>
              </a:rPr>
              <a:t>0%</a:t>
            </a:r>
            <a:endParaRPr sz="1800">
              <a:latin typeface="Carlito"/>
              <a:cs typeface="Carlito"/>
            </a:endParaRPr>
          </a:p>
          <a:p>
            <a:pPr marL="12700" marR="1182370">
              <a:lnSpc>
                <a:spcPct val="100000"/>
              </a:lnSpc>
            </a:pPr>
            <a:r>
              <a:rPr sz="1800" dirty="0">
                <a:latin typeface="Carlito"/>
                <a:cs typeface="Carlito"/>
              </a:rPr>
              <a:t>0.6 as</a:t>
            </a:r>
            <a:r>
              <a:rPr sz="1800" spc="-195" dirty="0">
                <a:latin typeface="Carlito"/>
                <a:cs typeface="Carlito"/>
              </a:rPr>
              <a:t> </a:t>
            </a:r>
            <a:r>
              <a:rPr sz="1800" dirty="0">
                <a:latin typeface="Carlito"/>
                <a:cs typeface="Carlito"/>
              </a:rPr>
              <a:t>60%  1 as</a:t>
            </a:r>
            <a:r>
              <a:rPr sz="1800" spc="-125" dirty="0">
                <a:latin typeface="Carlito"/>
                <a:cs typeface="Carlito"/>
              </a:rPr>
              <a:t> </a:t>
            </a:r>
            <a:r>
              <a:rPr sz="1800" spc="-5" dirty="0">
                <a:latin typeface="Carlito"/>
                <a:cs typeface="Carlito"/>
              </a:rPr>
              <a:t>100%</a:t>
            </a:r>
            <a:endParaRPr sz="1800">
              <a:latin typeface="Carlito"/>
              <a:cs typeface="Carlito"/>
            </a:endParaRPr>
          </a:p>
        </p:txBody>
      </p:sp>
      <p:sp>
        <p:nvSpPr>
          <p:cNvPr id="11" name="object 9">
            <a:extLst>
              <a:ext uri="{FF2B5EF4-FFF2-40B4-BE49-F238E27FC236}">
                <a16:creationId xmlns:a16="http://schemas.microsoft.com/office/drawing/2014/main" id="{A4993F6D-88E6-31D9-4816-AB38B6A8A8BC}"/>
              </a:ext>
            </a:extLst>
          </p:cNvPr>
          <p:cNvSpPr txBox="1">
            <a:spLocks/>
          </p:cNvSpPr>
          <p:nvPr/>
        </p:nvSpPr>
        <p:spPr>
          <a:xfrm>
            <a:off x="10948416" y="6474681"/>
            <a:ext cx="337195" cy="166712"/>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20</a:t>
            </a:fld>
            <a:endParaRPr lang="en-US"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grpSp>
        <p:nvGrpSpPr>
          <p:cNvPr id="2" name="object 2">
            <a:extLst>
              <a:ext uri="{FF2B5EF4-FFF2-40B4-BE49-F238E27FC236}">
                <a16:creationId xmlns:a16="http://schemas.microsoft.com/office/drawing/2014/main" id="{DBDE0D83-D242-7CA6-4485-EAFA83733C13}"/>
              </a:ext>
            </a:extLst>
          </p:cNvPr>
          <p:cNvGrpSpPr/>
          <p:nvPr/>
        </p:nvGrpSpPr>
        <p:grpSpPr>
          <a:xfrm>
            <a:off x="0" y="4914901"/>
            <a:ext cx="12188825" cy="1943100"/>
            <a:chOff x="0" y="4914901"/>
            <a:chExt cx="12188825" cy="1943100"/>
          </a:xfrm>
          <a:solidFill>
            <a:schemeClr val="accent1">
              <a:lumMod val="75000"/>
            </a:schemeClr>
          </a:solidFill>
        </p:grpSpPr>
        <p:sp>
          <p:nvSpPr>
            <p:cNvPr id="6" name="object 3">
              <a:extLst>
                <a:ext uri="{FF2B5EF4-FFF2-40B4-BE49-F238E27FC236}">
                  <a16:creationId xmlns:a16="http://schemas.microsoft.com/office/drawing/2014/main" id="{A1BDED25-8C94-6211-C65F-BF57F2407854}"/>
                </a:ext>
              </a:extLst>
            </p:cNvPr>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grpFill/>
          </p:spPr>
          <p:txBody>
            <a:bodyPr wrap="square" lIns="0" tIns="0" rIns="0" bIns="0" rtlCol="0"/>
            <a:lstStyle/>
            <a:p>
              <a:endParaRPr/>
            </a:p>
          </p:txBody>
        </p:sp>
        <p:sp>
          <p:nvSpPr>
            <p:cNvPr id="7" name="object 4">
              <a:extLst>
                <a:ext uri="{FF2B5EF4-FFF2-40B4-BE49-F238E27FC236}">
                  <a16:creationId xmlns:a16="http://schemas.microsoft.com/office/drawing/2014/main" id="{3BA7EA84-5AA8-13FD-EABC-0ECB8C37E77E}"/>
                </a:ext>
              </a:extLst>
            </p:cNvPr>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grpFill/>
          </p:spPr>
          <p:txBody>
            <a:bodyPr wrap="square" lIns="0" tIns="0" rIns="0" bIns="0" rtlCol="0"/>
            <a:lstStyle/>
            <a:p>
              <a:endParaRPr/>
            </a:p>
          </p:txBody>
        </p:sp>
      </p:grpSp>
      <p:sp>
        <p:nvSpPr>
          <p:cNvPr id="8" name="object 6">
            <a:extLst>
              <a:ext uri="{FF2B5EF4-FFF2-40B4-BE49-F238E27FC236}">
                <a16:creationId xmlns:a16="http://schemas.microsoft.com/office/drawing/2014/main" id="{93C7E9FC-91B2-D9B8-6E87-524D40274827}"/>
              </a:ext>
            </a:extLst>
          </p:cNvPr>
          <p:cNvSpPr txBox="1"/>
          <p:nvPr/>
        </p:nvSpPr>
        <p:spPr>
          <a:xfrm>
            <a:off x="1118108" y="5003952"/>
            <a:ext cx="8640445" cy="1207135"/>
          </a:xfrm>
          <a:prstGeom prst="rect">
            <a:avLst/>
          </a:prstGeom>
        </p:spPr>
        <p:txBody>
          <a:bodyPr vert="horz" wrap="square" lIns="0" tIns="12700" rIns="0" bIns="0" rtlCol="0">
            <a:spAutoFit/>
          </a:bodyPr>
          <a:lstStyle/>
          <a:p>
            <a:pPr marL="12700" marR="3951604">
              <a:lnSpc>
                <a:spcPct val="121200"/>
              </a:lnSpc>
              <a:spcBef>
                <a:spcPts val="100"/>
              </a:spcBef>
            </a:pPr>
            <a:r>
              <a:rPr sz="1600" spc="-15" dirty="0">
                <a:solidFill>
                  <a:srgbClr val="FFFFFF"/>
                </a:solidFill>
                <a:latin typeface="Carlito"/>
                <a:cs typeface="Carlito"/>
              </a:rPr>
              <a:t>Launch Orbit </a:t>
            </a:r>
            <a:r>
              <a:rPr sz="1600" spc="-25" dirty="0">
                <a:solidFill>
                  <a:srgbClr val="FFFFFF"/>
                </a:solidFill>
                <a:latin typeface="Carlito"/>
                <a:cs typeface="Carlito"/>
              </a:rPr>
              <a:t>preferences </a:t>
            </a:r>
            <a:r>
              <a:rPr sz="1600" spc="-5" dirty="0">
                <a:solidFill>
                  <a:srgbClr val="FFFFFF"/>
                </a:solidFill>
                <a:latin typeface="Carlito"/>
                <a:cs typeface="Carlito"/>
              </a:rPr>
              <a:t>changed </a:t>
            </a:r>
            <a:r>
              <a:rPr sz="1600" spc="-20" dirty="0">
                <a:solidFill>
                  <a:srgbClr val="FFFFFF"/>
                </a:solidFill>
                <a:latin typeface="Carlito"/>
                <a:cs typeface="Carlito"/>
              </a:rPr>
              <a:t>over </a:t>
            </a:r>
            <a:r>
              <a:rPr sz="1600" spc="-10" dirty="0">
                <a:solidFill>
                  <a:srgbClr val="FFFFFF"/>
                </a:solidFill>
                <a:latin typeface="Carlito"/>
                <a:cs typeface="Carlito"/>
              </a:rPr>
              <a:t>Flight </a:t>
            </a:r>
            <a:r>
              <a:rPr sz="1600" spc="-50" dirty="0">
                <a:solidFill>
                  <a:srgbClr val="FFFFFF"/>
                </a:solidFill>
                <a:latin typeface="Carlito"/>
                <a:cs typeface="Carlito"/>
              </a:rPr>
              <a:t>Number.  </a:t>
            </a:r>
            <a:r>
              <a:rPr sz="1600" spc="-15" dirty="0">
                <a:solidFill>
                  <a:srgbClr val="FFFFFF"/>
                </a:solidFill>
                <a:latin typeface="Carlito"/>
                <a:cs typeface="Carlito"/>
              </a:rPr>
              <a:t>Launch </a:t>
            </a:r>
            <a:r>
              <a:rPr sz="1600" spc="-25" dirty="0">
                <a:solidFill>
                  <a:srgbClr val="FFFFFF"/>
                </a:solidFill>
                <a:latin typeface="Carlito"/>
                <a:cs typeface="Carlito"/>
              </a:rPr>
              <a:t>Outcome </a:t>
            </a:r>
            <a:r>
              <a:rPr sz="1600" spc="-15" dirty="0">
                <a:solidFill>
                  <a:srgbClr val="FFFFFF"/>
                </a:solidFill>
                <a:latin typeface="Carlito"/>
                <a:cs typeface="Carlito"/>
              </a:rPr>
              <a:t>seems to </a:t>
            </a:r>
            <a:r>
              <a:rPr sz="1600" spc="-25" dirty="0">
                <a:solidFill>
                  <a:srgbClr val="FFFFFF"/>
                </a:solidFill>
                <a:latin typeface="Carlito"/>
                <a:cs typeface="Carlito"/>
              </a:rPr>
              <a:t>correlate </a:t>
            </a:r>
            <a:r>
              <a:rPr sz="1600" spc="-5" dirty="0">
                <a:solidFill>
                  <a:srgbClr val="FFFFFF"/>
                </a:solidFill>
                <a:latin typeface="Carlito"/>
                <a:cs typeface="Carlito"/>
              </a:rPr>
              <a:t>with this</a:t>
            </a:r>
            <a:r>
              <a:rPr sz="1600" spc="120" dirty="0">
                <a:solidFill>
                  <a:srgbClr val="FFFFFF"/>
                </a:solidFill>
                <a:latin typeface="Carlito"/>
                <a:cs typeface="Carlito"/>
              </a:rPr>
              <a:t> </a:t>
            </a:r>
            <a:r>
              <a:rPr sz="1600" spc="-25" dirty="0">
                <a:solidFill>
                  <a:srgbClr val="FFFFFF"/>
                </a:solidFill>
                <a:latin typeface="Carlito"/>
                <a:cs typeface="Carlito"/>
              </a:rPr>
              <a:t>preference.</a:t>
            </a:r>
            <a:endParaRPr sz="1600">
              <a:latin typeface="Carlito"/>
              <a:cs typeface="Carlito"/>
            </a:endParaRPr>
          </a:p>
          <a:p>
            <a:pPr marL="12700" marR="5080">
              <a:lnSpc>
                <a:spcPts val="2330"/>
              </a:lnSpc>
              <a:spcBef>
                <a:spcPts val="135"/>
              </a:spcBef>
            </a:pPr>
            <a:r>
              <a:rPr sz="1600" spc="-15" dirty="0">
                <a:solidFill>
                  <a:srgbClr val="FFFFFF"/>
                </a:solidFill>
                <a:latin typeface="Carlito"/>
                <a:cs typeface="Carlito"/>
              </a:rPr>
              <a:t>SpaceX </a:t>
            </a:r>
            <a:r>
              <a:rPr sz="1600" spc="-20" dirty="0">
                <a:solidFill>
                  <a:srgbClr val="FFFFFF"/>
                </a:solidFill>
                <a:latin typeface="Carlito"/>
                <a:cs typeface="Carlito"/>
              </a:rPr>
              <a:t>started </a:t>
            </a:r>
            <a:r>
              <a:rPr sz="1600" spc="-5" dirty="0">
                <a:solidFill>
                  <a:srgbClr val="FFFFFF"/>
                </a:solidFill>
                <a:latin typeface="Carlito"/>
                <a:cs typeface="Carlito"/>
              </a:rPr>
              <a:t>with </a:t>
            </a:r>
            <a:r>
              <a:rPr sz="1600" spc="-25" dirty="0">
                <a:solidFill>
                  <a:srgbClr val="FFFFFF"/>
                </a:solidFill>
                <a:latin typeface="Carlito"/>
                <a:cs typeface="Carlito"/>
              </a:rPr>
              <a:t>LEO </a:t>
            </a:r>
            <a:r>
              <a:rPr sz="1600" spc="-5" dirty="0">
                <a:solidFill>
                  <a:srgbClr val="FFFFFF"/>
                </a:solidFill>
                <a:latin typeface="Carlito"/>
                <a:cs typeface="Carlito"/>
              </a:rPr>
              <a:t>orbits which </a:t>
            </a:r>
            <a:r>
              <a:rPr sz="1600" spc="-20" dirty="0">
                <a:solidFill>
                  <a:srgbClr val="FFFFFF"/>
                </a:solidFill>
                <a:latin typeface="Carlito"/>
                <a:cs typeface="Carlito"/>
              </a:rPr>
              <a:t>saw </a:t>
            </a:r>
            <a:r>
              <a:rPr sz="1600" spc="-25" dirty="0">
                <a:solidFill>
                  <a:srgbClr val="FFFFFF"/>
                </a:solidFill>
                <a:latin typeface="Carlito"/>
                <a:cs typeface="Carlito"/>
              </a:rPr>
              <a:t>moderate </a:t>
            </a:r>
            <a:r>
              <a:rPr sz="1600" spc="-15" dirty="0">
                <a:solidFill>
                  <a:srgbClr val="FFFFFF"/>
                </a:solidFill>
                <a:latin typeface="Carlito"/>
                <a:cs typeface="Carlito"/>
              </a:rPr>
              <a:t>success </a:t>
            </a:r>
            <a:r>
              <a:rPr sz="1600" spc="-25" dirty="0">
                <a:solidFill>
                  <a:srgbClr val="FFFFFF"/>
                </a:solidFill>
                <a:latin typeface="Carlito"/>
                <a:cs typeface="Carlito"/>
              </a:rPr>
              <a:t>LEO </a:t>
            </a:r>
            <a:r>
              <a:rPr sz="1600" spc="-5" dirty="0">
                <a:solidFill>
                  <a:srgbClr val="FFFFFF"/>
                </a:solidFill>
                <a:latin typeface="Carlito"/>
                <a:cs typeface="Carlito"/>
              </a:rPr>
              <a:t>and </a:t>
            </a:r>
            <a:r>
              <a:rPr sz="1600" spc="-25" dirty="0">
                <a:solidFill>
                  <a:srgbClr val="FFFFFF"/>
                </a:solidFill>
                <a:latin typeface="Carlito"/>
                <a:cs typeface="Carlito"/>
              </a:rPr>
              <a:t>returned </a:t>
            </a:r>
            <a:r>
              <a:rPr sz="1600" spc="-15" dirty="0">
                <a:solidFill>
                  <a:srgbClr val="FFFFFF"/>
                </a:solidFill>
                <a:latin typeface="Carlito"/>
                <a:cs typeface="Carlito"/>
              </a:rPr>
              <a:t>to </a:t>
            </a:r>
            <a:r>
              <a:rPr sz="1600" spc="-25" dirty="0">
                <a:solidFill>
                  <a:srgbClr val="FFFFFF"/>
                </a:solidFill>
                <a:latin typeface="Carlito"/>
                <a:cs typeface="Carlito"/>
              </a:rPr>
              <a:t>VLEO </a:t>
            </a:r>
            <a:r>
              <a:rPr sz="1600" dirty="0">
                <a:solidFill>
                  <a:srgbClr val="FFFFFF"/>
                </a:solidFill>
                <a:latin typeface="Carlito"/>
                <a:cs typeface="Carlito"/>
              </a:rPr>
              <a:t>in </a:t>
            </a:r>
            <a:r>
              <a:rPr sz="1600" spc="-25" dirty="0">
                <a:solidFill>
                  <a:srgbClr val="FFFFFF"/>
                </a:solidFill>
                <a:latin typeface="Carlito"/>
                <a:cs typeface="Carlito"/>
              </a:rPr>
              <a:t>recent </a:t>
            </a:r>
            <a:r>
              <a:rPr sz="1600" spc="-5" dirty="0">
                <a:solidFill>
                  <a:srgbClr val="FFFFFF"/>
                </a:solidFill>
                <a:latin typeface="Carlito"/>
                <a:cs typeface="Carlito"/>
              </a:rPr>
              <a:t>launches  </a:t>
            </a:r>
            <a:r>
              <a:rPr sz="1600" spc="-15" dirty="0">
                <a:solidFill>
                  <a:srgbClr val="FFFFFF"/>
                </a:solidFill>
                <a:latin typeface="Carlito"/>
                <a:cs typeface="Carlito"/>
              </a:rPr>
              <a:t>SpaceX </a:t>
            </a:r>
            <a:r>
              <a:rPr sz="1600" spc="-20" dirty="0">
                <a:solidFill>
                  <a:srgbClr val="FFFFFF"/>
                </a:solidFill>
                <a:latin typeface="Carlito"/>
                <a:cs typeface="Carlito"/>
              </a:rPr>
              <a:t>appears </a:t>
            </a:r>
            <a:r>
              <a:rPr sz="1600" spc="-15" dirty="0">
                <a:solidFill>
                  <a:srgbClr val="FFFFFF"/>
                </a:solidFill>
                <a:latin typeface="Carlito"/>
                <a:cs typeface="Carlito"/>
              </a:rPr>
              <a:t>to </a:t>
            </a:r>
            <a:r>
              <a:rPr sz="1600" spc="-25" dirty="0">
                <a:solidFill>
                  <a:srgbClr val="FFFFFF"/>
                </a:solidFill>
                <a:latin typeface="Carlito"/>
                <a:cs typeface="Carlito"/>
              </a:rPr>
              <a:t>perform better </a:t>
            </a:r>
            <a:r>
              <a:rPr sz="1600" dirty="0">
                <a:solidFill>
                  <a:srgbClr val="FFFFFF"/>
                </a:solidFill>
                <a:latin typeface="Carlito"/>
                <a:cs typeface="Carlito"/>
              </a:rPr>
              <a:t>in </a:t>
            </a:r>
            <a:r>
              <a:rPr sz="1600" spc="-20" dirty="0">
                <a:solidFill>
                  <a:srgbClr val="FFFFFF"/>
                </a:solidFill>
                <a:latin typeface="Carlito"/>
                <a:cs typeface="Carlito"/>
              </a:rPr>
              <a:t>lower </a:t>
            </a:r>
            <a:r>
              <a:rPr sz="1600" spc="-5" dirty="0">
                <a:solidFill>
                  <a:srgbClr val="FFFFFF"/>
                </a:solidFill>
                <a:latin typeface="Carlito"/>
                <a:cs typeface="Carlito"/>
              </a:rPr>
              <a:t>orbits or </a:t>
            </a:r>
            <a:r>
              <a:rPr sz="1600" spc="-20" dirty="0">
                <a:solidFill>
                  <a:srgbClr val="FFFFFF"/>
                </a:solidFill>
                <a:latin typeface="Carlito"/>
                <a:cs typeface="Carlito"/>
              </a:rPr>
              <a:t>Sun-synchronous</a:t>
            </a:r>
            <a:r>
              <a:rPr sz="1600" spc="275" dirty="0">
                <a:solidFill>
                  <a:srgbClr val="FFFFFF"/>
                </a:solidFill>
                <a:latin typeface="Carlito"/>
                <a:cs typeface="Carlito"/>
              </a:rPr>
              <a:t> </a:t>
            </a:r>
            <a:r>
              <a:rPr sz="1600" spc="-5" dirty="0">
                <a:solidFill>
                  <a:srgbClr val="FFFFFF"/>
                </a:solidFill>
                <a:latin typeface="Carlito"/>
                <a:cs typeface="Carlito"/>
              </a:rPr>
              <a:t>orbits</a:t>
            </a:r>
            <a:endParaRPr sz="1600">
              <a:latin typeface="Carlito"/>
              <a:cs typeface="Carlito"/>
            </a:endParaRPr>
          </a:p>
        </p:txBody>
      </p:sp>
      <p:sp>
        <p:nvSpPr>
          <p:cNvPr id="9" name="object 7">
            <a:extLst>
              <a:ext uri="{FF2B5EF4-FFF2-40B4-BE49-F238E27FC236}">
                <a16:creationId xmlns:a16="http://schemas.microsoft.com/office/drawing/2014/main" id="{C149EEA2-D38C-F4FE-42DE-A7EA97102BB2}"/>
              </a:ext>
            </a:extLst>
          </p:cNvPr>
          <p:cNvSpPr/>
          <p:nvPr/>
        </p:nvSpPr>
        <p:spPr>
          <a:xfrm>
            <a:off x="45719" y="1644395"/>
            <a:ext cx="12094464" cy="2375916"/>
          </a:xfrm>
          <a:prstGeom prst="rect">
            <a:avLst/>
          </a:prstGeom>
          <a:blipFill>
            <a:blip r:embed="rId4"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F65E1DF9-61B4-C2EA-74AC-2AF8A1F8DBBE}"/>
              </a:ext>
            </a:extLst>
          </p:cNvPr>
          <p:cNvSpPr txBox="1"/>
          <p:nvPr/>
        </p:nvSpPr>
        <p:spPr>
          <a:xfrm>
            <a:off x="902614" y="434619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a:latin typeface="Carlito"/>
              <a:cs typeface="Carlito"/>
            </a:endParaRPr>
          </a:p>
        </p:txBody>
      </p:sp>
      <p:sp>
        <p:nvSpPr>
          <p:cNvPr id="11" name="object 9">
            <a:extLst>
              <a:ext uri="{FF2B5EF4-FFF2-40B4-BE49-F238E27FC236}">
                <a16:creationId xmlns:a16="http://schemas.microsoft.com/office/drawing/2014/main" id="{A76F235C-AF7B-F9C8-AFCB-033B7CC11E01}"/>
              </a:ext>
            </a:extLst>
          </p:cNvPr>
          <p:cNvSpPr txBox="1">
            <a:spLocks/>
          </p:cNvSpPr>
          <p:nvPr/>
        </p:nvSpPr>
        <p:spPr>
          <a:xfrm>
            <a:off x="10948416" y="6568541"/>
            <a:ext cx="337195" cy="166712"/>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21</a:t>
            </a:fld>
            <a:endParaRPr lang="en-US" dirty="0"/>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grpSp>
        <p:nvGrpSpPr>
          <p:cNvPr id="2" name="object 2">
            <a:extLst>
              <a:ext uri="{FF2B5EF4-FFF2-40B4-BE49-F238E27FC236}">
                <a16:creationId xmlns:a16="http://schemas.microsoft.com/office/drawing/2014/main" id="{39BF6B4E-0ACD-B775-7C70-8946C3F00AB2}"/>
              </a:ext>
            </a:extLst>
          </p:cNvPr>
          <p:cNvGrpSpPr/>
          <p:nvPr/>
        </p:nvGrpSpPr>
        <p:grpSpPr>
          <a:xfrm>
            <a:off x="0" y="4914901"/>
            <a:ext cx="12188825" cy="1943100"/>
            <a:chOff x="0" y="4914901"/>
            <a:chExt cx="12188825" cy="1943100"/>
          </a:xfrm>
          <a:solidFill>
            <a:schemeClr val="accent1">
              <a:lumMod val="75000"/>
            </a:schemeClr>
          </a:solidFill>
        </p:grpSpPr>
        <p:sp>
          <p:nvSpPr>
            <p:cNvPr id="6" name="object 3">
              <a:extLst>
                <a:ext uri="{FF2B5EF4-FFF2-40B4-BE49-F238E27FC236}">
                  <a16:creationId xmlns:a16="http://schemas.microsoft.com/office/drawing/2014/main" id="{0F43029E-3420-97EE-9A1A-4798B2C7EB6F}"/>
                </a:ext>
              </a:extLst>
            </p:cNvPr>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grpFill/>
          </p:spPr>
          <p:txBody>
            <a:bodyPr wrap="square" lIns="0" tIns="0" rIns="0" bIns="0" rtlCol="0"/>
            <a:lstStyle/>
            <a:p>
              <a:endParaRPr/>
            </a:p>
          </p:txBody>
        </p:sp>
        <p:sp>
          <p:nvSpPr>
            <p:cNvPr id="7" name="object 4">
              <a:extLst>
                <a:ext uri="{FF2B5EF4-FFF2-40B4-BE49-F238E27FC236}">
                  <a16:creationId xmlns:a16="http://schemas.microsoft.com/office/drawing/2014/main" id="{EF4D7F63-61A1-E9D4-A079-D759D8EF3BBF}"/>
                </a:ext>
              </a:extLst>
            </p:cNvPr>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grpFill/>
          </p:spPr>
          <p:txBody>
            <a:bodyPr wrap="square" lIns="0" tIns="0" rIns="0" bIns="0" rtlCol="0"/>
            <a:lstStyle/>
            <a:p>
              <a:endParaRPr/>
            </a:p>
          </p:txBody>
        </p:sp>
      </p:grpSp>
      <p:sp>
        <p:nvSpPr>
          <p:cNvPr id="8" name="object 6">
            <a:extLst>
              <a:ext uri="{FF2B5EF4-FFF2-40B4-BE49-F238E27FC236}">
                <a16:creationId xmlns:a16="http://schemas.microsoft.com/office/drawing/2014/main" id="{3F949547-F584-BFF2-9823-78EFBE9EB86A}"/>
              </a:ext>
            </a:extLst>
          </p:cNvPr>
          <p:cNvSpPr txBox="1"/>
          <p:nvPr/>
        </p:nvSpPr>
        <p:spPr>
          <a:xfrm>
            <a:off x="1118108" y="5044185"/>
            <a:ext cx="7989570" cy="909955"/>
          </a:xfrm>
          <a:prstGeom prst="rect">
            <a:avLst/>
          </a:prstGeom>
        </p:spPr>
        <p:txBody>
          <a:bodyPr vert="horz" wrap="square" lIns="0" tIns="62865" rIns="0" bIns="0" rtlCol="0">
            <a:spAutoFit/>
          </a:bodyPr>
          <a:lstStyle/>
          <a:p>
            <a:pPr marL="12700">
              <a:lnSpc>
                <a:spcPct val="100000"/>
              </a:lnSpc>
              <a:spcBef>
                <a:spcPts val="495"/>
              </a:spcBef>
            </a:pPr>
            <a:r>
              <a:rPr sz="1600" spc="-25" dirty="0">
                <a:solidFill>
                  <a:srgbClr val="FFFFFF"/>
                </a:solidFill>
                <a:latin typeface="Carlito"/>
                <a:cs typeface="Carlito"/>
              </a:rPr>
              <a:t>Payload </a:t>
            </a:r>
            <a:r>
              <a:rPr sz="1600" spc="-5" dirty="0">
                <a:solidFill>
                  <a:srgbClr val="FFFFFF"/>
                </a:solidFill>
                <a:latin typeface="Carlito"/>
                <a:cs typeface="Carlito"/>
              </a:rPr>
              <a:t>mass </a:t>
            </a:r>
            <a:r>
              <a:rPr sz="1600" spc="-20" dirty="0">
                <a:solidFill>
                  <a:srgbClr val="FFFFFF"/>
                </a:solidFill>
                <a:latin typeface="Carlito"/>
                <a:cs typeface="Carlito"/>
              </a:rPr>
              <a:t>seems </a:t>
            </a:r>
            <a:r>
              <a:rPr sz="1600" spc="-15" dirty="0">
                <a:solidFill>
                  <a:srgbClr val="FFFFFF"/>
                </a:solidFill>
                <a:latin typeface="Carlito"/>
                <a:cs typeface="Carlito"/>
              </a:rPr>
              <a:t>to </a:t>
            </a:r>
            <a:r>
              <a:rPr sz="1600" spc="-25" dirty="0">
                <a:solidFill>
                  <a:srgbClr val="FFFFFF"/>
                </a:solidFill>
                <a:latin typeface="Carlito"/>
                <a:cs typeface="Carlito"/>
              </a:rPr>
              <a:t>correlate </a:t>
            </a:r>
            <a:r>
              <a:rPr sz="1600" spc="-5" dirty="0">
                <a:solidFill>
                  <a:srgbClr val="FFFFFF"/>
                </a:solidFill>
                <a:latin typeface="Carlito"/>
                <a:cs typeface="Carlito"/>
              </a:rPr>
              <a:t>with</a:t>
            </a:r>
            <a:r>
              <a:rPr sz="1600" spc="40" dirty="0">
                <a:solidFill>
                  <a:srgbClr val="FFFFFF"/>
                </a:solidFill>
                <a:latin typeface="Carlito"/>
                <a:cs typeface="Carlito"/>
              </a:rPr>
              <a:t> </a:t>
            </a:r>
            <a:r>
              <a:rPr sz="1600" spc="-15" dirty="0">
                <a:solidFill>
                  <a:srgbClr val="FFFFFF"/>
                </a:solidFill>
                <a:latin typeface="Carlito"/>
                <a:cs typeface="Carlito"/>
              </a:rPr>
              <a:t>orbit</a:t>
            </a:r>
            <a:endParaRPr sz="1600">
              <a:latin typeface="Carlito"/>
              <a:cs typeface="Carlito"/>
            </a:endParaRPr>
          </a:p>
          <a:p>
            <a:pPr marL="12700">
              <a:lnSpc>
                <a:spcPct val="100000"/>
              </a:lnSpc>
              <a:spcBef>
                <a:spcPts val="395"/>
              </a:spcBef>
            </a:pPr>
            <a:r>
              <a:rPr sz="1600" spc="-25" dirty="0">
                <a:solidFill>
                  <a:srgbClr val="FFFFFF"/>
                </a:solidFill>
                <a:latin typeface="Carlito"/>
                <a:cs typeface="Carlito"/>
              </a:rPr>
              <a:t>LEO </a:t>
            </a:r>
            <a:r>
              <a:rPr sz="1600" spc="-5" dirty="0">
                <a:solidFill>
                  <a:srgbClr val="FFFFFF"/>
                </a:solidFill>
                <a:latin typeface="Carlito"/>
                <a:cs typeface="Carlito"/>
              </a:rPr>
              <a:t>and </a:t>
            </a:r>
            <a:r>
              <a:rPr sz="1600" spc="-15" dirty="0">
                <a:solidFill>
                  <a:srgbClr val="FFFFFF"/>
                </a:solidFill>
                <a:latin typeface="Carlito"/>
                <a:cs typeface="Carlito"/>
              </a:rPr>
              <a:t>SSO seem to </a:t>
            </a:r>
            <a:r>
              <a:rPr sz="1600" spc="-25" dirty="0">
                <a:solidFill>
                  <a:srgbClr val="FFFFFF"/>
                </a:solidFill>
                <a:latin typeface="Carlito"/>
                <a:cs typeface="Carlito"/>
              </a:rPr>
              <a:t>have </a:t>
            </a:r>
            <a:r>
              <a:rPr sz="1600" spc="-20" dirty="0">
                <a:solidFill>
                  <a:srgbClr val="FFFFFF"/>
                </a:solidFill>
                <a:latin typeface="Carlito"/>
                <a:cs typeface="Carlito"/>
              </a:rPr>
              <a:t>relatively low payload</a:t>
            </a:r>
            <a:r>
              <a:rPr sz="1600" spc="135" dirty="0">
                <a:solidFill>
                  <a:srgbClr val="FFFFFF"/>
                </a:solidFill>
                <a:latin typeface="Carlito"/>
                <a:cs typeface="Carlito"/>
              </a:rPr>
              <a:t> </a:t>
            </a:r>
            <a:r>
              <a:rPr sz="1600" spc="-5" dirty="0">
                <a:solidFill>
                  <a:srgbClr val="FFFFFF"/>
                </a:solidFill>
                <a:latin typeface="Carlito"/>
                <a:cs typeface="Carlito"/>
              </a:rPr>
              <a:t>mass</a:t>
            </a:r>
            <a:endParaRPr sz="1600">
              <a:latin typeface="Carlito"/>
              <a:cs typeface="Carlito"/>
            </a:endParaRPr>
          </a:p>
          <a:p>
            <a:pPr marL="12700">
              <a:lnSpc>
                <a:spcPct val="100000"/>
              </a:lnSpc>
              <a:spcBef>
                <a:spcPts val="409"/>
              </a:spcBef>
            </a:pPr>
            <a:r>
              <a:rPr sz="1600" spc="-5" dirty="0">
                <a:solidFill>
                  <a:srgbClr val="FFFFFF"/>
                </a:solidFill>
                <a:latin typeface="Carlito"/>
                <a:cs typeface="Carlito"/>
              </a:rPr>
              <a:t>The other </a:t>
            </a:r>
            <a:r>
              <a:rPr sz="1600" spc="-20" dirty="0">
                <a:solidFill>
                  <a:srgbClr val="FFFFFF"/>
                </a:solidFill>
                <a:latin typeface="Carlito"/>
                <a:cs typeface="Carlito"/>
              </a:rPr>
              <a:t>most successful </a:t>
            </a:r>
            <a:r>
              <a:rPr sz="1600" spc="-5" dirty="0">
                <a:solidFill>
                  <a:srgbClr val="FFFFFF"/>
                </a:solidFill>
                <a:latin typeface="Carlito"/>
                <a:cs typeface="Carlito"/>
              </a:rPr>
              <a:t>orbit </a:t>
            </a:r>
            <a:r>
              <a:rPr sz="1600" spc="-20" dirty="0">
                <a:solidFill>
                  <a:srgbClr val="FFFFFF"/>
                </a:solidFill>
                <a:latin typeface="Carlito"/>
                <a:cs typeface="Carlito"/>
              </a:rPr>
              <a:t>VLEO </a:t>
            </a:r>
            <a:r>
              <a:rPr sz="1600" spc="-5" dirty="0">
                <a:solidFill>
                  <a:srgbClr val="FFFFFF"/>
                </a:solidFill>
                <a:latin typeface="Carlito"/>
                <a:cs typeface="Carlito"/>
              </a:rPr>
              <a:t>only has </a:t>
            </a:r>
            <a:r>
              <a:rPr sz="1600" spc="-10" dirty="0">
                <a:solidFill>
                  <a:srgbClr val="FFFFFF"/>
                </a:solidFill>
                <a:latin typeface="Carlito"/>
                <a:cs typeface="Carlito"/>
              </a:rPr>
              <a:t>payload </a:t>
            </a:r>
            <a:r>
              <a:rPr sz="1600" spc="-5" dirty="0">
                <a:solidFill>
                  <a:srgbClr val="FFFFFF"/>
                </a:solidFill>
                <a:latin typeface="Carlito"/>
                <a:cs typeface="Carlito"/>
              </a:rPr>
              <a:t>mass </a:t>
            </a:r>
            <a:r>
              <a:rPr sz="1600" spc="-20" dirty="0">
                <a:solidFill>
                  <a:srgbClr val="FFFFFF"/>
                </a:solidFill>
                <a:latin typeface="Carlito"/>
                <a:cs typeface="Carlito"/>
              </a:rPr>
              <a:t>values </a:t>
            </a:r>
            <a:r>
              <a:rPr sz="1600" spc="-5" dirty="0">
                <a:solidFill>
                  <a:srgbClr val="FFFFFF"/>
                </a:solidFill>
                <a:latin typeface="Carlito"/>
                <a:cs typeface="Carlito"/>
              </a:rPr>
              <a:t>in the higher end of the</a:t>
            </a:r>
            <a:r>
              <a:rPr sz="1600" spc="85" dirty="0">
                <a:solidFill>
                  <a:srgbClr val="FFFFFF"/>
                </a:solidFill>
                <a:latin typeface="Carlito"/>
                <a:cs typeface="Carlito"/>
              </a:rPr>
              <a:t> </a:t>
            </a:r>
            <a:r>
              <a:rPr sz="1600" spc="-25" dirty="0">
                <a:solidFill>
                  <a:srgbClr val="FFFFFF"/>
                </a:solidFill>
                <a:latin typeface="Carlito"/>
                <a:cs typeface="Carlito"/>
              </a:rPr>
              <a:t>range</a:t>
            </a:r>
            <a:endParaRPr sz="1600">
              <a:latin typeface="Carlito"/>
              <a:cs typeface="Carlito"/>
            </a:endParaRPr>
          </a:p>
        </p:txBody>
      </p:sp>
      <p:sp>
        <p:nvSpPr>
          <p:cNvPr id="9" name="object 7">
            <a:extLst>
              <a:ext uri="{FF2B5EF4-FFF2-40B4-BE49-F238E27FC236}">
                <a16:creationId xmlns:a16="http://schemas.microsoft.com/office/drawing/2014/main" id="{6DF5E030-1F0D-FC25-9A1A-260D47A69114}"/>
              </a:ext>
            </a:extLst>
          </p:cNvPr>
          <p:cNvSpPr/>
          <p:nvPr/>
        </p:nvSpPr>
        <p:spPr>
          <a:xfrm>
            <a:off x="45719" y="1615439"/>
            <a:ext cx="12094464" cy="2375916"/>
          </a:xfrm>
          <a:prstGeom prst="rect">
            <a:avLst/>
          </a:prstGeom>
          <a:blipFill>
            <a:blip r:embed="rId3"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A8B18577-DDCE-0F56-2245-BA5C5EF1F3D8}"/>
              </a:ext>
            </a:extLst>
          </p:cNvPr>
          <p:cNvSpPr txBox="1"/>
          <p:nvPr/>
        </p:nvSpPr>
        <p:spPr>
          <a:xfrm>
            <a:off x="902614" y="434619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a:latin typeface="Carlito"/>
              <a:cs typeface="Carlito"/>
            </a:endParaRPr>
          </a:p>
        </p:txBody>
      </p:sp>
      <p:sp>
        <p:nvSpPr>
          <p:cNvPr id="11" name="object 9">
            <a:extLst>
              <a:ext uri="{FF2B5EF4-FFF2-40B4-BE49-F238E27FC236}">
                <a16:creationId xmlns:a16="http://schemas.microsoft.com/office/drawing/2014/main" id="{7BC91D6F-3D7A-6C90-EFEE-88EA49F7F703}"/>
              </a:ext>
            </a:extLst>
          </p:cNvPr>
          <p:cNvSpPr txBox="1">
            <a:spLocks/>
          </p:cNvSpPr>
          <p:nvPr/>
        </p:nvSpPr>
        <p:spPr>
          <a:xfrm>
            <a:off x="10948416" y="6568541"/>
            <a:ext cx="337195" cy="166712"/>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22</a:t>
            </a:fld>
            <a:endParaRPr lang="en-US" dirty="0"/>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grpSp>
        <p:nvGrpSpPr>
          <p:cNvPr id="2" name="object 2">
            <a:extLst>
              <a:ext uri="{FF2B5EF4-FFF2-40B4-BE49-F238E27FC236}">
                <a16:creationId xmlns:a16="http://schemas.microsoft.com/office/drawing/2014/main" id="{7D256C67-A722-EA20-8512-70328C586765}"/>
              </a:ext>
            </a:extLst>
          </p:cNvPr>
          <p:cNvGrpSpPr/>
          <p:nvPr/>
        </p:nvGrpSpPr>
        <p:grpSpPr>
          <a:xfrm>
            <a:off x="0" y="4914901"/>
            <a:ext cx="12188825" cy="1943100"/>
            <a:chOff x="0" y="4914901"/>
            <a:chExt cx="12188825" cy="1943100"/>
          </a:xfrm>
          <a:solidFill>
            <a:schemeClr val="accent1">
              <a:lumMod val="75000"/>
            </a:schemeClr>
          </a:solidFill>
        </p:grpSpPr>
        <p:sp>
          <p:nvSpPr>
            <p:cNvPr id="6" name="object 3">
              <a:extLst>
                <a:ext uri="{FF2B5EF4-FFF2-40B4-BE49-F238E27FC236}">
                  <a16:creationId xmlns:a16="http://schemas.microsoft.com/office/drawing/2014/main" id="{67C6B2E3-8C2E-B2EE-E98F-8E360C15D90B}"/>
                </a:ext>
              </a:extLst>
            </p:cNvPr>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grpFill/>
          </p:spPr>
          <p:txBody>
            <a:bodyPr wrap="square" lIns="0" tIns="0" rIns="0" bIns="0" rtlCol="0"/>
            <a:lstStyle/>
            <a:p>
              <a:endParaRPr/>
            </a:p>
          </p:txBody>
        </p:sp>
        <p:sp>
          <p:nvSpPr>
            <p:cNvPr id="7" name="object 4">
              <a:extLst>
                <a:ext uri="{FF2B5EF4-FFF2-40B4-BE49-F238E27FC236}">
                  <a16:creationId xmlns:a16="http://schemas.microsoft.com/office/drawing/2014/main" id="{BFE2DF19-AA64-989D-F083-DB7E774BCE4F}"/>
                </a:ext>
              </a:extLst>
            </p:cNvPr>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grpFill/>
          </p:spPr>
          <p:txBody>
            <a:bodyPr wrap="square" lIns="0" tIns="0" rIns="0" bIns="0" rtlCol="0"/>
            <a:lstStyle/>
            <a:p>
              <a:endParaRPr/>
            </a:p>
          </p:txBody>
        </p:sp>
      </p:grpSp>
      <p:sp>
        <p:nvSpPr>
          <p:cNvPr id="8" name="object 6">
            <a:extLst>
              <a:ext uri="{FF2B5EF4-FFF2-40B4-BE49-F238E27FC236}">
                <a16:creationId xmlns:a16="http://schemas.microsoft.com/office/drawing/2014/main" id="{29368691-48BC-4067-EDD1-3427AA6D4545}"/>
              </a:ext>
            </a:extLst>
          </p:cNvPr>
          <p:cNvSpPr txBox="1"/>
          <p:nvPr/>
        </p:nvSpPr>
        <p:spPr>
          <a:xfrm>
            <a:off x="1176019" y="5031310"/>
            <a:ext cx="5977890" cy="616585"/>
          </a:xfrm>
          <a:prstGeom prst="rect">
            <a:avLst/>
          </a:prstGeom>
        </p:spPr>
        <p:txBody>
          <a:bodyPr vert="horz" wrap="square" lIns="0" tIns="64135" rIns="0" bIns="0" rtlCol="0">
            <a:spAutoFit/>
          </a:bodyPr>
          <a:lstStyle/>
          <a:p>
            <a:pPr marL="12700">
              <a:lnSpc>
                <a:spcPct val="100000"/>
              </a:lnSpc>
              <a:spcBef>
                <a:spcPts val="505"/>
              </a:spcBef>
            </a:pPr>
            <a:r>
              <a:rPr sz="1600" spc="-15" dirty="0">
                <a:solidFill>
                  <a:srgbClr val="FFFFFF"/>
                </a:solidFill>
                <a:latin typeface="Carlito"/>
                <a:cs typeface="Carlito"/>
              </a:rPr>
              <a:t>Success </a:t>
            </a:r>
            <a:r>
              <a:rPr sz="1600" spc="-20" dirty="0">
                <a:solidFill>
                  <a:srgbClr val="FFFFFF"/>
                </a:solidFill>
                <a:latin typeface="Carlito"/>
                <a:cs typeface="Carlito"/>
              </a:rPr>
              <a:t>generally </a:t>
            </a:r>
            <a:r>
              <a:rPr sz="1600" spc="-10" dirty="0">
                <a:solidFill>
                  <a:srgbClr val="FFFFFF"/>
                </a:solidFill>
                <a:latin typeface="Carlito"/>
                <a:cs typeface="Carlito"/>
              </a:rPr>
              <a:t>increases </a:t>
            </a:r>
            <a:r>
              <a:rPr sz="1600" spc="-20" dirty="0">
                <a:solidFill>
                  <a:srgbClr val="FFFFFF"/>
                </a:solidFill>
                <a:latin typeface="Carlito"/>
                <a:cs typeface="Carlito"/>
              </a:rPr>
              <a:t>over </a:t>
            </a:r>
            <a:r>
              <a:rPr sz="1600" spc="-5" dirty="0">
                <a:solidFill>
                  <a:srgbClr val="FFFFFF"/>
                </a:solidFill>
                <a:latin typeface="Carlito"/>
                <a:cs typeface="Carlito"/>
              </a:rPr>
              <a:t>time since </a:t>
            </a:r>
            <a:r>
              <a:rPr sz="1600" spc="-20" dirty="0">
                <a:solidFill>
                  <a:srgbClr val="FFFFFF"/>
                </a:solidFill>
                <a:latin typeface="Carlito"/>
                <a:cs typeface="Carlito"/>
              </a:rPr>
              <a:t>2013 </a:t>
            </a:r>
            <a:r>
              <a:rPr sz="1600" spc="-5" dirty="0">
                <a:solidFill>
                  <a:srgbClr val="FFFFFF"/>
                </a:solidFill>
                <a:latin typeface="Carlito"/>
                <a:cs typeface="Carlito"/>
              </a:rPr>
              <a:t>with a </a:t>
            </a:r>
            <a:r>
              <a:rPr sz="1600" spc="-10" dirty="0">
                <a:solidFill>
                  <a:srgbClr val="FFFFFF"/>
                </a:solidFill>
                <a:latin typeface="Carlito"/>
                <a:cs typeface="Carlito"/>
              </a:rPr>
              <a:t>slight </a:t>
            </a:r>
            <a:r>
              <a:rPr sz="1600" spc="-5" dirty="0">
                <a:solidFill>
                  <a:srgbClr val="FFFFFF"/>
                </a:solidFill>
                <a:latin typeface="Carlito"/>
                <a:cs typeface="Carlito"/>
              </a:rPr>
              <a:t>dip </a:t>
            </a:r>
            <a:r>
              <a:rPr sz="1600" dirty="0">
                <a:solidFill>
                  <a:srgbClr val="FFFFFF"/>
                </a:solidFill>
                <a:latin typeface="Carlito"/>
                <a:cs typeface="Carlito"/>
              </a:rPr>
              <a:t>in</a:t>
            </a:r>
            <a:r>
              <a:rPr sz="1600" spc="55" dirty="0">
                <a:solidFill>
                  <a:srgbClr val="FFFFFF"/>
                </a:solidFill>
                <a:latin typeface="Carlito"/>
                <a:cs typeface="Carlito"/>
              </a:rPr>
              <a:t> </a:t>
            </a:r>
            <a:r>
              <a:rPr sz="1600" spc="-25" dirty="0">
                <a:solidFill>
                  <a:srgbClr val="FFFFFF"/>
                </a:solidFill>
                <a:latin typeface="Carlito"/>
                <a:cs typeface="Carlito"/>
              </a:rPr>
              <a:t>2018</a:t>
            </a:r>
            <a:endParaRPr sz="1600">
              <a:latin typeface="Carlito"/>
              <a:cs typeface="Carlito"/>
            </a:endParaRPr>
          </a:p>
          <a:p>
            <a:pPr marL="12700">
              <a:lnSpc>
                <a:spcPct val="100000"/>
              </a:lnSpc>
              <a:spcBef>
                <a:spcPts val="405"/>
              </a:spcBef>
            </a:pPr>
            <a:r>
              <a:rPr sz="1600" spc="-20" dirty="0">
                <a:solidFill>
                  <a:srgbClr val="FFFFFF"/>
                </a:solidFill>
                <a:latin typeface="Carlito"/>
                <a:cs typeface="Carlito"/>
              </a:rPr>
              <a:t>Success </a:t>
            </a:r>
            <a:r>
              <a:rPr sz="1600" dirty="0">
                <a:solidFill>
                  <a:srgbClr val="FFFFFF"/>
                </a:solidFill>
                <a:latin typeface="Carlito"/>
                <a:cs typeface="Carlito"/>
              </a:rPr>
              <a:t>in </a:t>
            </a:r>
            <a:r>
              <a:rPr sz="1600" spc="-25" dirty="0">
                <a:solidFill>
                  <a:srgbClr val="FFFFFF"/>
                </a:solidFill>
                <a:latin typeface="Carlito"/>
                <a:cs typeface="Carlito"/>
              </a:rPr>
              <a:t>recent years </a:t>
            </a:r>
            <a:r>
              <a:rPr sz="1600" spc="-15" dirty="0">
                <a:solidFill>
                  <a:srgbClr val="FFFFFF"/>
                </a:solidFill>
                <a:latin typeface="Carlito"/>
                <a:cs typeface="Carlito"/>
              </a:rPr>
              <a:t>at </a:t>
            </a:r>
            <a:r>
              <a:rPr sz="1600" spc="-20" dirty="0">
                <a:solidFill>
                  <a:srgbClr val="FFFFFF"/>
                </a:solidFill>
                <a:latin typeface="Carlito"/>
                <a:cs typeface="Carlito"/>
              </a:rPr>
              <a:t>around</a:t>
            </a:r>
            <a:r>
              <a:rPr sz="1600" spc="90" dirty="0">
                <a:solidFill>
                  <a:srgbClr val="FFFFFF"/>
                </a:solidFill>
                <a:latin typeface="Carlito"/>
                <a:cs typeface="Carlito"/>
              </a:rPr>
              <a:t> </a:t>
            </a:r>
            <a:r>
              <a:rPr sz="1600" spc="-25" dirty="0">
                <a:solidFill>
                  <a:srgbClr val="FFFFFF"/>
                </a:solidFill>
                <a:latin typeface="Carlito"/>
                <a:cs typeface="Carlito"/>
              </a:rPr>
              <a:t>80%</a:t>
            </a:r>
            <a:endParaRPr sz="1600">
              <a:latin typeface="Carlito"/>
              <a:cs typeface="Carlito"/>
            </a:endParaRPr>
          </a:p>
        </p:txBody>
      </p:sp>
      <p:sp>
        <p:nvSpPr>
          <p:cNvPr id="9" name="object 7">
            <a:extLst>
              <a:ext uri="{FF2B5EF4-FFF2-40B4-BE49-F238E27FC236}">
                <a16:creationId xmlns:a16="http://schemas.microsoft.com/office/drawing/2014/main" id="{E5F1A5EF-CC7C-4C79-A8FF-8B6B7E7F6D2D}"/>
              </a:ext>
            </a:extLst>
          </p:cNvPr>
          <p:cNvSpPr/>
          <p:nvPr/>
        </p:nvSpPr>
        <p:spPr>
          <a:xfrm>
            <a:off x="2564892" y="1484375"/>
            <a:ext cx="4565904" cy="3049524"/>
          </a:xfrm>
          <a:prstGeom prst="rect">
            <a:avLst/>
          </a:prstGeom>
          <a:blipFill>
            <a:blip r:embed="rId3"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4476A55D-7394-196A-49C6-ECADB4C7192D}"/>
              </a:ext>
            </a:extLst>
          </p:cNvPr>
          <p:cNvSpPr txBox="1"/>
          <p:nvPr/>
        </p:nvSpPr>
        <p:spPr>
          <a:xfrm>
            <a:off x="7418578" y="2750057"/>
            <a:ext cx="1974214" cy="513080"/>
          </a:xfrm>
          <a:prstGeom prst="rect">
            <a:avLst/>
          </a:prstGeom>
        </p:spPr>
        <p:txBody>
          <a:bodyPr vert="horz" wrap="square" lIns="0" tIns="12065" rIns="0" bIns="0" rtlCol="0">
            <a:spAutoFit/>
          </a:bodyPr>
          <a:lstStyle/>
          <a:p>
            <a:pPr marL="12700" marR="5080">
              <a:lnSpc>
                <a:spcPct val="100000"/>
              </a:lnSpc>
              <a:spcBef>
                <a:spcPts val="95"/>
              </a:spcBef>
            </a:pPr>
            <a:r>
              <a:rPr sz="1600" spc="-20" dirty="0">
                <a:latin typeface="Carlito"/>
                <a:cs typeface="Carlito"/>
              </a:rPr>
              <a:t>95% confidence interval  </a:t>
            </a:r>
            <a:r>
              <a:rPr sz="1600" spc="-10" dirty="0">
                <a:latin typeface="Carlito"/>
                <a:cs typeface="Carlito"/>
              </a:rPr>
              <a:t>(light blue</a:t>
            </a:r>
            <a:r>
              <a:rPr sz="1600" spc="-100" dirty="0">
                <a:latin typeface="Carlito"/>
                <a:cs typeface="Carlito"/>
              </a:rPr>
              <a:t> </a:t>
            </a:r>
            <a:r>
              <a:rPr sz="1600" spc="-10" dirty="0">
                <a:latin typeface="Carlito"/>
                <a:cs typeface="Carlito"/>
              </a:rPr>
              <a:t>shading)</a:t>
            </a:r>
            <a:endParaRPr sz="1600">
              <a:latin typeface="Carlito"/>
              <a:cs typeface="Carlito"/>
            </a:endParaRPr>
          </a:p>
        </p:txBody>
      </p:sp>
      <p:sp>
        <p:nvSpPr>
          <p:cNvPr id="11" name="object 9">
            <a:extLst>
              <a:ext uri="{FF2B5EF4-FFF2-40B4-BE49-F238E27FC236}">
                <a16:creationId xmlns:a16="http://schemas.microsoft.com/office/drawing/2014/main" id="{197A9915-9169-925A-45AE-DB9B4428A4AA}"/>
              </a:ext>
            </a:extLst>
          </p:cNvPr>
          <p:cNvSpPr txBox="1">
            <a:spLocks/>
          </p:cNvSpPr>
          <p:nvPr/>
        </p:nvSpPr>
        <p:spPr>
          <a:xfrm>
            <a:off x="10948416" y="6568541"/>
            <a:ext cx="337195" cy="166712"/>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23</a:t>
            </a:fld>
            <a:endParaRPr lang="en-US" dirty="0"/>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670970" y="2557502"/>
            <a:ext cx="4485230" cy="1938992"/>
          </a:xfrm>
          <a:prstGeom prst="rect">
            <a:avLst/>
          </a:prstGeom>
          <a:solidFill>
            <a:srgbClr val="0948CB"/>
          </a:solidFill>
        </p:spPr>
        <p:txBody>
          <a:bodyPr wrap="square" rtlCol="0">
            <a:spAutoFit/>
          </a:bodyPr>
          <a:lstStyle/>
          <a:p>
            <a:r>
              <a:rPr lang="en-US" sz="6000" dirty="0">
                <a:solidFill>
                  <a:schemeClr val="bg1"/>
                </a:solidFill>
              </a:rPr>
              <a:t>EDA with SQL</a:t>
            </a:r>
          </a:p>
          <a:p>
            <a:endParaRPr lang="en-US" sz="6000" dirty="0">
              <a:solidFill>
                <a:schemeClr val="bg1"/>
              </a:solidFill>
            </a:endParaRPr>
          </a:p>
        </p:txBody>
      </p:sp>
    </p:spTree>
    <p:extLst>
      <p:ext uri="{BB962C8B-B14F-4D97-AF65-F5344CB8AC3E}">
        <p14:creationId xmlns:p14="http://schemas.microsoft.com/office/powerpoint/2010/main" val="3775036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object 4">
            <a:extLst>
              <a:ext uri="{FF2B5EF4-FFF2-40B4-BE49-F238E27FC236}">
                <a16:creationId xmlns:a16="http://schemas.microsoft.com/office/drawing/2014/main" id="{2CD3B970-105D-B99C-CB04-41DA160E482A}"/>
              </a:ext>
            </a:extLst>
          </p:cNvPr>
          <p:cNvSpPr txBox="1"/>
          <p:nvPr/>
        </p:nvSpPr>
        <p:spPr>
          <a:xfrm>
            <a:off x="4725415" y="1869134"/>
            <a:ext cx="6174740" cy="2526665"/>
          </a:xfrm>
          <a:prstGeom prst="rect">
            <a:avLst/>
          </a:prstGeom>
        </p:spPr>
        <p:txBody>
          <a:bodyPr vert="horz" wrap="square" lIns="0" tIns="165100" rIns="0" bIns="0" rtlCol="0">
            <a:spAutoFit/>
          </a:bodyPr>
          <a:lstStyle/>
          <a:p>
            <a:pPr marL="12700">
              <a:lnSpc>
                <a:spcPct val="100000"/>
              </a:lnSpc>
              <a:spcBef>
                <a:spcPts val="1300"/>
              </a:spcBef>
            </a:pPr>
            <a:r>
              <a:rPr sz="2000" dirty="0">
                <a:solidFill>
                  <a:srgbClr val="404040"/>
                </a:solidFill>
                <a:latin typeface="Carlito"/>
                <a:cs typeface="Carlito"/>
              </a:rPr>
              <a:t>Query unique launch </a:t>
            </a:r>
            <a:r>
              <a:rPr sz="2000" spc="-20" dirty="0">
                <a:solidFill>
                  <a:srgbClr val="404040"/>
                </a:solidFill>
                <a:latin typeface="Carlito"/>
                <a:cs typeface="Carlito"/>
              </a:rPr>
              <a:t>site </a:t>
            </a:r>
            <a:r>
              <a:rPr sz="2000" spc="-5" dirty="0">
                <a:solidFill>
                  <a:srgbClr val="404040"/>
                </a:solidFill>
                <a:latin typeface="Carlito"/>
                <a:cs typeface="Carlito"/>
              </a:rPr>
              <a:t>names </a:t>
            </a:r>
            <a:r>
              <a:rPr sz="2000" spc="-20" dirty="0">
                <a:solidFill>
                  <a:srgbClr val="404040"/>
                </a:solidFill>
                <a:latin typeface="Carlito"/>
                <a:cs typeface="Carlito"/>
              </a:rPr>
              <a:t>from</a:t>
            </a:r>
            <a:r>
              <a:rPr sz="2000" spc="-80" dirty="0">
                <a:solidFill>
                  <a:srgbClr val="404040"/>
                </a:solidFill>
                <a:latin typeface="Carlito"/>
                <a:cs typeface="Carlito"/>
              </a:rPr>
              <a:t> </a:t>
            </a:r>
            <a:r>
              <a:rPr sz="2000" spc="-5" dirty="0">
                <a:solidFill>
                  <a:srgbClr val="404040"/>
                </a:solidFill>
                <a:latin typeface="Carlito"/>
                <a:cs typeface="Carlito"/>
              </a:rPr>
              <a:t>database.</a:t>
            </a:r>
            <a:endParaRPr sz="2000" dirty="0">
              <a:latin typeface="Carlito"/>
              <a:cs typeface="Carlito"/>
            </a:endParaRPr>
          </a:p>
          <a:p>
            <a:pPr marL="12700">
              <a:lnSpc>
                <a:spcPts val="2300"/>
              </a:lnSpc>
              <a:spcBef>
                <a:spcPts val="1200"/>
              </a:spcBef>
            </a:pPr>
            <a:r>
              <a:rPr sz="2000" spc="-5" dirty="0">
                <a:solidFill>
                  <a:srgbClr val="404040"/>
                </a:solidFill>
                <a:latin typeface="Carlito"/>
                <a:cs typeface="Carlito"/>
              </a:rPr>
              <a:t>CCAFS SLC-40 </a:t>
            </a:r>
            <a:r>
              <a:rPr sz="2000" dirty="0">
                <a:solidFill>
                  <a:srgbClr val="404040"/>
                </a:solidFill>
                <a:latin typeface="Carlito"/>
                <a:cs typeface="Carlito"/>
              </a:rPr>
              <a:t>and </a:t>
            </a:r>
            <a:r>
              <a:rPr sz="2000" spc="-10" dirty="0">
                <a:solidFill>
                  <a:srgbClr val="404040"/>
                </a:solidFill>
                <a:latin typeface="Carlito"/>
                <a:cs typeface="Carlito"/>
              </a:rPr>
              <a:t>CCAFSSLC-40 </a:t>
            </a:r>
            <a:r>
              <a:rPr sz="2000" spc="-25" dirty="0">
                <a:solidFill>
                  <a:srgbClr val="404040"/>
                </a:solidFill>
                <a:latin typeface="Carlito"/>
                <a:cs typeface="Carlito"/>
              </a:rPr>
              <a:t>likely </a:t>
            </a:r>
            <a:r>
              <a:rPr sz="2000" dirty="0">
                <a:solidFill>
                  <a:srgbClr val="404040"/>
                </a:solidFill>
                <a:latin typeface="Carlito"/>
                <a:cs typeface="Carlito"/>
              </a:rPr>
              <a:t>all </a:t>
            </a:r>
            <a:r>
              <a:rPr sz="2000" spc="-20" dirty="0">
                <a:solidFill>
                  <a:srgbClr val="404040"/>
                </a:solidFill>
                <a:latin typeface="Carlito"/>
                <a:cs typeface="Carlito"/>
              </a:rPr>
              <a:t>represent </a:t>
            </a:r>
            <a:r>
              <a:rPr sz="2000" dirty="0">
                <a:solidFill>
                  <a:srgbClr val="404040"/>
                </a:solidFill>
                <a:latin typeface="Carlito"/>
                <a:cs typeface="Carlito"/>
              </a:rPr>
              <a:t>the</a:t>
            </a:r>
            <a:r>
              <a:rPr sz="2000" spc="-114" dirty="0">
                <a:solidFill>
                  <a:srgbClr val="404040"/>
                </a:solidFill>
                <a:latin typeface="Carlito"/>
                <a:cs typeface="Carlito"/>
              </a:rPr>
              <a:t> </a:t>
            </a:r>
            <a:r>
              <a:rPr sz="2000" spc="-5" dirty="0">
                <a:solidFill>
                  <a:srgbClr val="404040"/>
                </a:solidFill>
                <a:latin typeface="Carlito"/>
                <a:cs typeface="Carlito"/>
              </a:rPr>
              <a:t>same</a:t>
            </a:r>
            <a:endParaRPr sz="2000" dirty="0">
              <a:latin typeface="Carlito"/>
              <a:cs typeface="Carlito"/>
            </a:endParaRPr>
          </a:p>
          <a:p>
            <a:pPr marL="12700">
              <a:lnSpc>
                <a:spcPts val="2300"/>
              </a:lnSpc>
            </a:pPr>
            <a:r>
              <a:rPr sz="2000" dirty="0">
                <a:solidFill>
                  <a:srgbClr val="404040"/>
                </a:solidFill>
                <a:latin typeface="Carlito"/>
                <a:cs typeface="Carlito"/>
              </a:rPr>
              <a:t>launch </a:t>
            </a:r>
            <a:r>
              <a:rPr sz="2000" spc="-20" dirty="0">
                <a:solidFill>
                  <a:srgbClr val="404040"/>
                </a:solidFill>
                <a:latin typeface="Carlito"/>
                <a:cs typeface="Carlito"/>
              </a:rPr>
              <a:t>site </a:t>
            </a:r>
            <a:r>
              <a:rPr sz="2000" dirty="0">
                <a:solidFill>
                  <a:srgbClr val="404040"/>
                </a:solidFill>
                <a:latin typeface="Carlito"/>
                <a:cs typeface="Carlito"/>
              </a:rPr>
              <a:t>with </a:t>
            </a:r>
            <a:r>
              <a:rPr sz="2000" spc="-25" dirty="0">
                <a:solidFill>
                  <a:srgbClr val="404040"/>
                </a:solidFill>
                <a:latin typeface="Carlito"/>
                <a:cs typeface="Carlito"/>
              </a:rPr>
              <a:t>data </a:t>
            </a:r>
            <a:r>
              <a:rPr sz="2000" spc="-5" dirty="0">
                <a:solidFill>
                  <a:srgbClr val="404040"/>
                </a:solidFill>
                <a:latin typeface="Carlito"/>
                <a:cs typeface="Carlito"/>
              </a:rPr>
              <a:t>entry</a:t>
            </a:r>
            <a:r>
              <a:rPr sz="2000" spc="-35" dirty="0">
                <a:solidFill>
                  <a:srgbClr val="404040"/>
                </a:solidFill>
                <a:latin typeface="Carlito"/>
                <a:cs typeface="Carlito"/>
              </a:rPr>
              <a:t> </a:t>
            </a:r>
            <a:r>
              <a:rPr sz="2000" spc="-25" dirty="0">
                <a:solidFill>
                  <a:srgbClr val="404040"/>
                </a:solidFill>
                <a:latin typeface="Carlito"/>
                <a:cs typeface="Carlito"/>
              </a:rPr>
              <a:t>errors.</a:t>
            </a:r>
            <a:endParaRPr sz="2000" dirty="0">
              <a:latin typeface="Carlito"/>
              <a:cs typeface="Carlito"/>
            </a:endParaRPr>
          </a:p>
          <a:p>
            <a:pPr marL="12700" marR="2114550">
              <a:lnSpc>
                <a:spcPct val="141500"/>
              </a:lnSpc>
              <a:spcBef>
                <a:spcPts val="110"/>
              </a:spcBef>
            </a:pPr>
            <a:r>
              <a:rPr sz="2000" spc="-5" dirty="0">
                <a:solidFill>
                  <a:srgbClr val="404040"/>
                </a:solidFill>
                <a:latin typeface="Carlito"/>
                <a:cs typeface="Carlito"/>
              </a:rPr>
              <a:t>CCAFS </a:t>
            </a:r>
            <a:r>
              <a:rPr sz="2000" spc="-15" dirty="0">
                <a:solidFill>
                  <a:srgbClr val="404040"/>
                </a:solidFill>
                <a:latin typeface="Carlito"/>
                <a:cs typeface="Carlito"/>
              </a:rPr>
              <a:t>LC-40 </a:t>
            </a:r>
            <a:r>
              <a:rPr sz="2000" spc="-20" dirty="0">
                <a:solidFill>
                  <a:srgbClr val="404040"/>
                </a:solidFill>
                <a:latin typeface="Carlito"/>
                <a:cs typeface="Carlito"/>
              </a:rPr>
              <a:t>was </a:t>
            </a:r>
            <a:r>
              <a:rPr sz="2000" dirty="0">
                <a:solidFill>
                  <a:srgbClr val="404040"/>
                </a:solidFill>
                <a:latin typeface="Carlito"/>
                <a:cs typeface="Carlito"/>
              </a:rPr>
              <a:t>the </a:t>
            </a:r>
            <a:r>
              <a:rPr sz="2000" spc="-20" dirty="0">
                <a:solidFill>
                  <a:srgbClr val="404040"/>
                </a:solidFill>
                <a:latin typeface="Carlito"/>
                <a:cs typeface="Carlito"/>
              </a:rPr>
              <a:t>previous </a:t>
            </a:r>
            <a:r>
              <a:rPr sz="2000" spc="-5" dirty="0">
                <a:solidFill>
                  <a:srgbClr val="404040"/>
                </a:solidFill>
                <a:latin typeface="Carlito"/>
                <a:cs typeface="Carlito"/>
              </a:rPr>
              <a:t>name.  </a:t>
            </a:r>
            <a:r>
              <a:rPr sz="2000" spc="-25" dirty="0">
                <a:solidFill>
                  <a:srgbClr val="404040"/>
                </a:solidFill>
                <a:latin typeface="Carlito"/>
                <a:cs typeface="Carlito"/>
              </a:rPr>
              <a:t>Likely </a:t>
            </a:r>
            <a:r>
              <a:rPr sz="2000" spc="-5" dirty="0">
                <a:solidFill>
                  <a:srgbClr val="404040"/>
                </a:solidFill>
                <a:latin typeface="Carlito"/>
                <a:cs typeface="Carlito"/>
              </a:rPr>
              <a:t>only </a:t>
            </a:r>
            <a:r>
              <a:rPr sz="2000" dirty="0">
                <a:solidFill>
                  <a:srgbClr val="404040"/>
                </a:solidFill>
                <a:latin typeface="Carlito"/>
                <a:cs typeface="Carlito"/>
              </a:rPr>
              <a:t>3 unique </a:t>
            </a:r>
            <a:r>
              <a:rPr sz="2000" spc="-5" dirty="0">
                <a:solidFill>
                  <a:srgbClr val="404040"/>
                </a:solidFill>
                <a:latin typeface="Carlito"/>
                <a:cs typeface="Carlito"/>
              </a:rPr>
              <a:t>launch_site values:  CCAFS SLC-40, KSC LC-39A,</a:t>
            </a:r>
            <a:r>
              <a:rPr sz="2000" spc="-310" dirty="0">
                <a:solidFill>
                  <a:srgbClr val="404040"/>
                </a:solidFill>
                <a:latin typeface="Carlito"/>
                <a:cs typeface="Carlito"/>
              </a:rPr>
              <a:t> </a:t>
            </a:r>
            <a:r>
              <a:rPr sz="2000" spc="-40" dirty="0">
                <a:solidFill>
                  <a:srgbClr val="404040"/>
                </a:solidFill>
                <a:latin typeface="Carlito"/>
                <a:cs typeface="Carlito"/>
              </a:rPr>
              <a:t>VAFB </a:t>
            </a:r>
            <a:r>
              <a:rPr sz="2000" spc="-10" dirty="0">
                <a:solidFill>
                  <a:srgbClr val="404040"/>
                </a:solidFill>
                <a:latin typeface="Carlito"/>
                <a:cs typeface="Carlito"/>
              </a:rPr>
              <a:t>SLC-4E</a:t>
            </a:r>
            <a:endParaRPr sz="2000" dirty="0">
              <a:latin typeface="Carlito"/>
              <a:cs typeface="Carlito"/>
            </a:endParaRPr>
          </a:p>
        </p:txBody>
      </p:sp>
      <p:sp>
        <p:nvSpPr>
          <p:cNvPr id="7" name="object 5">
            <a:extLst>
              <a:ext uri="{FF2B5EF4-FFF2-40B4-BE49-F238E27FC236}">
                <a16:creationId xmlns:a16="http://schemas.microsoft.com/office/drawing/2014/main" id="{36FBD6FB-3615-1006-64C3-CD36DDD9D8B3}"/>
              </a:ext>
            </a:extLst>
          </p:cNvPr>
          <p:cNvSpPr/>
          <p:nvPr/>
        </p:nvSpPr>
        <p:spPr>
          <a:xfrm>
            <a:off x="979424" y="1869134"/>
            <a:ext cx="3220212" cy="27630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object 4">
            <a:extLst>
              <a:ext uri="{FF2B5EF4-FFF2-40B4-BE49-F238E27FC236}">
                <a16:creationId xmlns:a16="http://schemas.microsoft.com/office/drawing/2014/main" id="{521E91B6-8840-CA78-0909-3ECD5A0E9135}"/>
              </a:ext>
            </a:extLst>
          </p:cNvPr>
          <p:cNvSpPr txBox="1"/>
          <p:nvPr/>
        </p:nvSpPr>
        <p:spPr>
          <a:xfrm>
            <a:off x="9341611" y="2469007"/>
            <a:ext cx="1837689" cy="1428750"/>
          </a:xfrm>
          <a:prstGeom prst="rect">
            <a:avLst/>
          </a:prstGeom>
        </p:spPr>
        <p:txBody>
          <a:bodyPr vert="horz" wrap="square" lIns="0" tIns="47625" rIns="0" bIns="0" rtlCol="0">
            <a:spAutoFit/>
          </a:bodyPr>
          <a:lstStyle/>
          <a:p>
            <a:pPr marL="12700" marR="5080">
              <a:lnSpc>
                <a:spcPts val="2160"/>
              </a:lnSpc>
              <a:spcBef>
                <a:spcPts val="375"/>
              </a:spcBef>
            </a:pPr>
            <a:r>
              <a:rPr sz="2000" spc="-35" dirty="0">
                <a:solidFill>
                  <a:srgbClr val="404040"/>
                </a:solidFill>
                <a:latin typeface="Carlito"/>
                <a:cs typeface="Carlito"/>
              </a:rPr>
              <a:t>First </a:t>
            </a:r>
            <a:r>
              <a:rPr sz="2000" spc="-20" dirty="0">
                <a:solidFill>
                  <a:srgbClr val="404040"/>
                </a:solidFill>
                <a:latin typeface="Carlito"/>
                <a:cs typeface="Carlito"/>
              </a:rPr>
              <a:t>five </a:t>
            </a:r>
            <a:r>
              <a:rPr sz="2000" spc="-5" dirty="0">
                <a:solidFill>
                  <a:srgbClr val="404040"/>
                </a:solidFill>
                <a:latin typeface="Carlito"/>
                <a:cs typeface="Carlito"/>
              </a:rPr>
              <a:t>entries  </a:t>
            </a:r>
            <a:r>
              <a:rPr sz="2000" dirty="0">
                <a:solidFill>
                  <a:srgbClr val="404040"/>
                </a:solidFill>
                <a:latin typeface="Carlito"/>
                <a:cs typeface="Carlito"/>
              </a:rPr>
              <a:t>in </a:t>
            </a:r>
            <a:r>
              <a:rPr sz="2000" spc="-5" dirty="0">
                <a:solidFill>
                  <a:srgbClr val="404040"/>
                </a:solidFill>
                <a:latin typeface="Carlito"/>
                <a:cs typeface="Carlito"/>
              </a:rPr>
              <a:t>database with  Launch </a:t>
            </a:r>
            <a:r>
              <a:rPr sz="2000" spc="-15" dirty="0">
                <a:solidFill>
                  <a:srgbClr val="404040"/>
                </a:solidFill>
                <a:latin typeface="Carlito"/>
                <a:cs typeface="Carlito"/>
              </a:rPr>
              <a:t>Site</a:t>
            </a:r>
            <a:r>
              <a:rPr sz="2000" spc="-100" dirty="0">
                <a:solidFill>
                  <a:srgbClr val="404040"/>
                </a:solidFill>
                <a:latin typeface="Carlito"/>
                <a:cs typeface="Carlito"/>
              </a:rPr>
              <a:t> </a:t>
            </a:r>
            <a:r>
              <a:rPr sz="2000" spc="-5" dirty="0">
                <a:solidFill>
                  <a:srgbClr val="404040"/>
                </a:solidFill>
                <a:latin typeface="Carlito"/>
                <a:cs typeface="Carlito"/>
              </a:rPr>
              <a:t>name  </a:t>
            </a:r>
            <a:r>
              <a:rPr sz="2000" dirty="0">
                <a:solidFill>
                  <a:srgbClr val="404040"/>
                </a:solidFill>
                <a:latin typeface="Carlito"/>
                <a:cs typeface="Carlito"/>
              </a:rPr>
              <a:t>beginning </a:t>
            </a:r>
            <a:r>
              <a:rPr sz="2000" spc="-5" dirty="0">
                <a:solidFill>
                  <a:srgbClr val="404040"/>
                </a:solidFill>
                <a:latin typeface="Carlito"/>
                <a:cs typeface="Carlito"/>
              </a:rPr>
              <a:t>with  </a:t>
            </a:r>
            <a:r>
              <a:rPr sz="2000" dirty="0">
                <a:solidFill>
                  <a:srgbClr val="404040"/>
                </a:solidFill>
                <a:latin typeface="Carlito"/>
                <a:cs typeface="Carlito"/>
              </a:rPr>
              <a:t>CCA.</a:t>
            </a:r>
            <a:endParaRPr sz="2000">
              <a:latin typeface="Carlito"/>
              <a:cs typeface="Carlito"/>
            </a:endParaRPr>
          </a:p>
        </p:txBody>
      </p:sp>
      <p:sp>
        <p:nvSpPr>
          <p:cNvPr id="6" name="object 5">
            <a:extLst>
              <a:ext uri="{FF2B5EF4-FFF2-40B4-BE49-F238E27FC236}">
                <a16:creationId xmlns:a16="http://schemas.microsoft.com/office/drawing/2014/main" id="{C757F66D-9A94-950E-F6AB-9AAD9C67DFFE}"/>
              </a:ext>
            </a:extLst>
          </p:cNvPr>
          <p:cNvSpPr/>
          <p:nvPr/>
        </p:nvSpPr>
        <p:spPr>
          <a:xfrm>
            <a:off x="873252" y="1853183"/>
            <a:ext cx="8272272" cy="333146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object 4">
            <a:extLst>
              <a:ext uri="{FF2B5EF4-FFF2-40B4-BE49-F238E27FC236}">
                <a16:creationId xmlns:a16="http://schemas.microsoft.com/office/drawing/2014/main" id="{35BA90EB-F3B7-E0AA-FB41-7BB91BB528AF}"/>
              </a:ext>
            </a:extLst>
          </p:cNvPr>
          <p:cNvSpPr txBox="1"/>
          <p:nvPr/>
        </p:nvSpPr>
        <p:spPr>
          <a:xfrm>
            <a:off x="7233423" y="2197099"/>
            <a:ext cx="3489325" cy="2430145"/>
          </a:xfrm>
          <a:prstGeom prst="rect">
            <a:avLst/>
          </a:prstGeom>
        </p:spPr>
        <p:txBody>
          <a:bodyPr vert="horz" wrap="square" lIns="0" tIns="47625" rIns="0" bIns="0" rtlCol="0">
            <a:spAutoFit/>
          </a:bodyPr>
          <a:lstStyle/>
          <a:p>
            <a:pPr marL="12700" marR="5715">
              <a:lnSpc>
                <a:spcPts val="2160"/>
              </a:lnSpc>
              <a:spcBef>
                <a:spcPts val="375"/>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sums </a:t>
            </a:r>
            <a:r>
              <a:rPr sz="2000" dirty="0">
                <a:solidFill>
                  <a:srgbClr val="404040"/>
                </a:solidFill>
                <a:latin typeface="Carlito"/>
                <a:cs typeface="Carlito"/>
              </a:rPr>
              <a:t>the </a:t>
            </a:r>
            <a:r>
              <a:rPr sz="2000" spc="-25" dirty="0">
                <a:solidFill>
                  <a:srgbClr val="404040"/>
                </a:solidFill>
                <a:latin typeface="Carlito"/>
                <a:cs typeface="Carlito"/>
              </a:rPr>
              <a:t>total </a:t>
            </a:r>
            <a:r>
              <a:rPr sz="2000" spc="-10" dirty="0">
                <a:solidFill>
                  <a:srgbClr val="404040"/>
                </a:solidFill>
                <a:latin typeface="Carlito"/>
                <a:cs typeface="Carlito"/>
              </a:rPr>
              <a:t>payload  </a:t>
            </a:r>
            <a:r>
              <a:rPr sz="2000" spc="-5" dirty="0">
                <a:solidFill>
                  <a:srgbClr val="404040"/>
                </a:solidFill>
                <a:latin typeface="Carlito"/>
                <a:cs typeface="Carlito"/>
              </a:rPr>
              <a:t>mass </a:t>
            </a:r>
            <a:r>
              <a:rPr sz="2000" dirty="0">
                <a:solidFill>
                  <a:srgbClr val="404040"/>
                </a:solidFill>
                <a:latin typeface="Carlito"/>
                <a:cs typeface="Carlito"/>
              </a:rPr>
              <a:t>in kg </a:t>
            </a:r>
            <a:r>
              <a:rPr sz="2000" spc="-15" dirty="0">
                <a:solidFill>
                  <a:srgbClr val="404040"/>
                </a:solidFill>
                <a:latin typeface="Carlito"/>
                <a:cs typeface="Carlito"/>
              </a:rPr>
              <a:t>where </a:t>
            </a:r>
            <a:r>
              <a:rPr sz="2000" dirty="0">
                <a:solidFill>
                  <a:srgbClr val="404040"/>
                </a:solidFill>
                <a:latin typeface="Carlito"/>
                <a:cs typeface="Carlito"/>
              </a:rPr>
              <a:t>NASA </a:t>
            </a:r>
            <a:r>
              <a:rPr sz="2000" spc="-20" dirty="0">
                <a:solidFill>
                  <a:srgbClr val="404040"/>
                </a:solidFill>
                <a:latin typeface="Carlito"/>
                <a:cs typeface="Carlito"/>
              </a:rPr>
              <a:t>was </a:t>
            </a:r>
            <a:r>
              <a:rPr sz="2000" dirty="0">
                <a:solidFill>
                  <a:srgbClr val="404040"/>
                </a:solidFill>
                <a:latin typeface="Carlito"/>
                <a:cs typeface="Carlito"/>
              </a:rPr>
              <a:t>the  </a:t>
            </a:r>
            <a:r>
              <a:rPr sz="2000" spc="-60" dirty="0">
                <a:solidFill>
                  <a:srgbClr val="404040"/>
                </a:solidFill>
                <a:latin typeface="Carlito"/>
                <a:cs typeface="Carlito"/>
              </a:rPr>
              <a:t>customer.</a:t>
            </a:r>
            <a:endParaRPr sz="2000">
              <a:latin typeface="Carlito"/>
              <a:cs typeface="Carlito"/>
            </a:endParaRPr>
          </a:p>
          <a:p>
            <a:pPr marL="12700" marR="5080">
              <a:lnSpc>
                <a:spcPct val="90000"/>
              </a:lnSpc>
              <a:spcBef>
                <a:spcPts val="1370"/>
              </a:spcBef>
            </a:pPr>
            <a:r>
              <a:rPr sz="2000" spc="-15" dirty="0">
                <a:solidFill>
                  <a:srgbClr val="404040"/>
                </a:solidFill>
                <a:latin typeface="Carlito"/>
                <a:cs typeface="Carlito"/>
              </a:rPr>
              <a:t>CRS </a:t>
            </a:r>
            <a:r>
              <a:rPr sz="2000" spc="-20" dirty="0">
                <a:solidFill>
                  <a:srgbClr val="404040"/>
                </a:solidFill>
                <a:latin typeface="Carlito"/>
                <a:cs typeface="Carlito"/>
              </a:rPr>
              <a:t>stands </a:t>
            </a:r>
            <a:r>
              <a:rPr sz="2000" spc="-25" dirty="0">
                <a:solidFill>
                  <a:srgbClr val="404040"/>
                </a:solidFill>
                <a:latin typeface="Carlito"/>
                <a:cs typeface="Carlito"/>
              </a:rPr>
              <a:t>for </a:t>
            </a:r>
            <a:r>
              <a:rPr sz="2000" spc="-10" dirty="0">
                <a:solidFill>
                  <a:srgbClr val="404040"/>
                </a:solidFill>
                <a:latin typeface="Carlito"/>
                <a:cs typeface="Carlito"/>
              </a:rPr>
              <a:t>Commercial  </a:t>
            </a:r>
            <a:r>
              <a:rPr sz="2000" spc="-5" dirty="0">
                <a:solidFill>
                  <a:srgbClr val="404040"/>
                </a:solidFill>
                <a:latin typeface="Carlito"/>
                <a:cs typeface="Carlito"/>
              </a:rPr>
              <a:t>Resupply </a:t>
            </a:r>
            <a:r>
              <a:rPr sz="2000" dirty="0">
                <a:solidFill>
                  <a:srgbClr val="404040"/>
                </a:solidFill>
                <a:latin typeface="Carlito"/>
                <a:cs typeface="Carlito"/>
              </a:rPr>
              <a:t>Services which</a:t>
            </a:r>
            <a:r>
              <a:rPr sz="2000" spc="-90" dirty="0">
                <a:solidFill>
                  <a:srgbClr val="404040"/>
                </a:solidFill>
                <a:latin typeface="Carlito"/>
                <a:cs typeface="Carlito"/>
              </a:rPr>
              <a:t> </a:t>
            </a:r>
            <a:r>
              <a:rPr sz="2000" spc="-20" dirty="0">
                <a:solidFill>
                  <a:srgbClr val="404040"/>
                </a:solidFill>
                <a:latin typeface="Carlito"/>
                <a:cs typeface="Carlito"/>
              </a:rPr>
              <a:t>indicates  </a:t>
            </a:r>
            <a:r>
              <a:rPr sz="2000" spc="-5" dirty="0">
                <a:solidFill>
                  <a:srgbClr val="404040"/>
                </a:solidFill>
                <a:latin typeface="Carlito"/>
                <a:cs typeface="Carlito"/>
              </a:rPr>
              <a:t>that </a:t>
            </a:r>
            <a:r>
              <a:rPr sz="2000" dirty="0">
                <a:solidFill>
                  <a:srgbClr val="404040"/>
                </a:solidFill>
                <a:latin typeface="Carlito"/>
                <a:cs typeface="Carlito"/>
              </a:rPr>
              <a:t>these </a:t>
            </a:r>
            <a:r>
              <a:rPr sz="2000" spc="-10" dirty="0">
                <a:solidFill>
                  <a:srgbClr val="404040"/>
                </a:solidFill>
                <a:latin typeface="Carlito"/>
                <a:cs typeface="Carlito"/>
              </a:rPr>
              <a:t>payloads </a:t>
            </a:r>
            <a:r>
              <a:rPr sz="2000" spc="-20" dirty="0">
                <a:solidFill>
                  <a:srgbClr val="404040"/>
                </a:solidFill>
                <a:latin typeface="Carlito"/>
                <a:cs typeface="Carlito"/>
              </a:rPr>
              <a:t>were sent to  </a:t>
            </a:r>
            <a:r>
              <a:rPr sz="2000" dirty="0">
                <a:solidFill>
                  <a:srgbClr val="404040"/>
                </a:solidFill>
                <a:latin typeface="Carlito"/>
                <a:cs typeface="Carlito"/>
              </a:rPr>
              <a:t>the </a:t>
            </a:r>
            <a:r>
              <a:rPr sz="2000" spc="-10" dirty="0">
                <a:solidFill>
                  <a:srgbClr val="404040"/>
                </a:solidFill>
                <a:latin typeface="Carlito"/>
                <a:cs typeface="Carlito"/>
              </a:rPr>
              <a:t>International </a:t>
            </a:r>
            <a:r>
              <a:rPr sz="2000" dirty="0">
                <a:solidFill>
                  <a:srgbClr val="404040"/>
                </a:solidFill>
                <a:latin typeface="Carlito"/>
                <a:cs typeface="Carlito"/>
              </a:rPr>
              <a:t>Space </a:t>
            </a:r>
            <a:r>
              <a:rPr sz="2000" spc="-20" dirty="0">
                <a:solidFill>
                  <a:srgbClr val="404040"/>
                </a:solidFill>
                <a:latin typeface="Carlito"/>
                <a:cs typeface="Carlito"/>
              </a:rPr>
              <a:t>Station  </a:t>
            </a:r>
            <a:r>
              <a:rPr sz="2000" dirty="0">
                <a:solidFill>
                  <a:srgbClr val="404040"/>
                </a:solidFill>
                <a:latin typeface="Carlito"/>
                <a:cs typeface="Carlito"/>
              </a:rPr>
              <a:t>(ISS).</a:t>
            </a:r>
            <a:endParaRPr sz="2000">
              <a:latin typeface="Carlito"/>
              <a:cs typeface="Carlito"/>
            </a:endParaRPr>
          </a:p>
        </p:txBody>
      </p:sp>
      <p:sp>
        <p:nvSpPr>
          <p:cNvPr id="6" name="object 5">
            <a:extLst>
              <a:ext uri="{FF2B5EF4-FFF2-40B4-BE49-F238E27FC236}">
                <a16:creationId xmlns:a16="http://schemas.microsoft.com/office/drawing/2014/main" id="{2AFA879E-8130-9C6B-D80D-D971FD5DB53D}"/>
              </a:ext>
            </a:extLst>
          </p:cNvPr>
          <p:cNvSpPr/>
          <p:nvPr/>
        </p:nvSpPr>
        <p:spPr>
          <a:xfrm>
            <a:off x="770011" y="2240278"/>
            <a:ext cx="5687568" cy="255422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object 4">
            <a:extLst>
              <a:ext uri="{FF2B5EF4-FFF2-40B4-BE49-F238E27FC236}">
                <a16:creationId xmlns:a16="http://schemas.microsoft.com/office/drawing/2014/main" id="{794351D0-793D-AD2F-662D-8111E4382C06}"/>
              </a:ext>
            </a:extLst>
          </p:cNvPr>
          <p:cNvSpPr txBox="1"/>
          <p:nvPr/>
        </p:nvSpPr>
        <p:spPr>
          <a:xfrm>
            <a:off x="7853309" y="2335847"/>
            <a:ext cx="2723515" cy="2186305"/>
          </a:xfrm>
          <a:prstGeom prst="rect">
            <a:avLst/>
          </a:prstGeom>
        </p:spPr>
        <p:txBody>
          <a:bodyPr vert="horz" wrap="square" lIns="0" tIns="38100" rIns="0" bIns="0" rtlCol="0">
            <a:spAutoFit/>
          </a:bodyPr>
          <a:lstStyle/>
          <a:p>
            <a:pPr marL="12700" marR="172085">
              <a:lnSpc>
                <a:spcPct val="917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calculates</a:t>
            </a:r>
            <a:r>
              <a:rPr sz="2000" spc="-204" dirty="0">
                <a:solidFill>
                  <a:srgbClr val="404040"/>
                </a:solidFill>
                <a:latin typeface="Carlito"/>
                <a:cs typeface="Carlito"/>
              </a:rPr>
              <a:t> </a:t>
            </a:r>
            <a:r>
              <a:rPr sz="2000" dirty="0">
                <a:solidFill>
                  <a:srgbClr val="404040"/>
                </a:solidFill>
                <a:latin typeface="Carlito"/>
                <a:cs typeface="Carlito"/>
              </a:rPr>
              <a:t>the  </a:t>
            </a:r>
            <a:r>
              <a:rPr sz="2000" spc="-40" dirty="0">
                <a:solidFill>
                  <a:srgbClr val="404040"/>
                </a:solidFill>
                <a:latin typeface="Carlito"/>
                <a:cs typeface="Carlito"/>
              </a:rPr>
              <a:t>average </a:t>
            </a:r>
            <a:r>
              <a:rPr sz="2000" spc="-10" dirty="0">
                <a:solidFill>
                  <a:srgbClr val="404040"/>
                </a:solidFill>
                <a:latin typeface="Carlito"/>
                <a:cs typeface="Carlito"/>
              </a:rPr>
              <a:t>payload </a:t>
            </a:r>
            <a:r>
              <a:rPr sz="2000" spc="-5" dirty="0">
                <a:solidFill>
                  <a:srgbClr val="404040"/>
                </a:solidFill>
                <a:latin typeface="Carlito"/>
                <a:cs typeface="Carlito"/>
              </a:rPr>
              <a:t>mass or  </a:t>
            </a:r>
            <a:r>
              <a:rPr sz="2000" dirty="0">
                <a:solidFill>
                  <a:srgbClr val="404040"/>
                </a:solidFill>
                <a:latin typeface="Carlito"/>
                <a:cs typeface="Carlito"/>
              </a:rPr>
              <a:t>launches which </a:t>
            </a:r>
            <a:r>
              <a:rPr sz="2000" spc="-5" dirty="0">
                <a:solidFill>
                  <a:srgbClr val="404040"/>
                </a:solidFill>
                <a:latin typeface="Carlito"/>
                <a:cs typeface="Carlito"/>
              </a:rPr>
              <a:t>used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dirty="0">
                <a:solidFill>
                  <a:srgbClr val="404040"/>
                </a:solidFill>
                <a:latin typeface="Carlito"/>
                <a:cs typeface="Carlito"/>
              </a:rPr>
              <a:t>F9</a:t>
            </a:r>
            <a:r>
              <a:rPr sz="2000" spc="-35" dirty="0">
                <a:solidFill>
                  <a:srgbClr val="404040"/>
                </a:solidFill>
                <a:latin typeface="Carlito"/>
                <a:cs typeface="Carlito"/>
              </a:rPr>
              <a:t> </a:t>
            </a:r>
            <a:r>
              <a:rPr sz="2000" dirty="0">
                <a:solidFill>
                  <a:srgbClr val="404040"/>
                </a:solidFill>
                <a:latin typeface="Carlito"/>
                <a:cs typeface="Carlito"/>
              </a:rPr>
              <a:t>v1.1</a:t>
            </a:r>
            <a:endParaRPr sz="2000" dirty="0">
              <a:latin typeface="Carlito"/>
              <a:cs typeface="Carlito"/>
            </a:endParaRPr>
          </a:p>
          <a:p>
            <a:pPr marL="12700" marR="5080">
              <a:lnSpc>
                <a:spcPct val="91800"/>
              </a:lnSpc>
              <a:spcBef>
                <a:spcPts val="1400"/>
              </a:spcBef>
            </a:pPr>
            <a:r>
              <a:rPr sz="2000" spc="-40" dirty="0">
                <a:solidFill>
                  <a:srgbClr val="404040"/>
                </a:solidFill>
                <a:latin typeface="Carlito"/>
                <a:cs typeface="Carlito"/>
              </a:rPr>
              <a:t>Average </a:t>
            </a:r>
            <a:r>
              <a:rPr sz="2000" spc="-10" dirty="0">
                <a:solidFill>
                  <a:srgbClr val="404040"/>
                </a:solidFill>
                <a:latin typeface="Carlito"/>
                <a:cs typeface="Carlito"/>
              </a:rPr>
              <a:t>payload </a:t>
            </a:r>
            <a:r>
              <a:rPr sz="2000" spc="-5" dirty="0">
                <a:solidFill>
                  <a:srgbClr val="404040"/>
                </a:solidFill>
                <a:latin typeface="Carlito"/>
                <a:cs typeface="Carlito"/>
              </a:rPr>
              <a:t>mass of  </a:t>
            </a:r>
            <a:r>
              <a:rPr sz="2000" dirty="0">
                <a:solidFill>
                  <a:srgbClr val="404040"/>
                </a:solidFill>
                <a:latin typeface="Carlito"/>
                <a:cs typeface="Carlito"/>
              </a:rPr>
              <a:t>F9 1.1 </a:t>
            </a:r>
            <a:r>
              <a:rPr sz="2000" spc="-5" dirty="0">
                <a:solidFill>
                  <a:srgbClr val="404040"/>
                </a:solidFill>
                <a:latin typeface="Carlito"/>
                <a:cs typeface="Carlito"/>
              </a:rPr>
              <a:t>is on </a:t>
            </a:r>
            <a:r>
              <a:rPr sz="2000" dirty="0">
                <a:solidFill>
                  <a:srgbClr val="404040"/>
                </a:solidFill>
                <a:latin typeface="Carlito"/>
                <a:cs typeface="Carlito"/>
              </a:rPr>
              <a:t>the </a:t>
            </a:r>
            <a:r>
              <a:rPr sz="2000" spc="-5" dirty="0">
                <a:solidFill>
                  <a:srgbClr val="404040"/>
                </a:solidFill>
                <a:latin typeface="Carlito"/>
                <a:cs typeface="Carlito"/>
              </a:rPr>
              <a:t>low </a:t>
            </a:r>
            <a:r>
              <a:rPr sz="2000" dirty="0">
                <a:solidFill>
                  <a:srgbClr val="404040"/>
                </a:solidFill>
                <a:latin typeface="Carlito"/>
                <a:cs typeface="Carlito"/>
              </a:rPr>
              <a:t>end</a:t>
            </a:r>
            <a:r>
              <a:rPr sz="2000" spc="-235" dirty="0">
                <a:solidFill>
                  <a:srgbClr val="404040"/>
                </a:solidFill>
                <a:latin typeface="Carlito"/>
                <a:cs typeface="Carlito"/>
              </a:rPr>
              <a:t> </a:t>
            </a:r>
            <a:r>
              <a:rPr sz="2000" spc="-5" dirty="0">
                <a:solidFill>
                  <a:srgbClr val="404040"/>
                </a:solidFill>
                <a:latin typeface="Carlito"/>
                <a:cs typeface="Carlito"/>
              </a:rPr>
              <a:t>of  our </a:t>
            </a:r>
            <a:r>
              <a:rPr sz="2000" spc="-10" dirty="0">
                <a:solidFill>
                  <a:srgbClr val="404040"/>
                </a:solidFill>
                <a:latin typeface="Carlito"/>
                <a:cs typeface="Carlito"/>
              </a:rPr>
              <a:t>payload </a:t>
            </a:r>
            <a:r>
              <a:rPr sz="2000" spc="-5" dirty="0">
                <a:solidFill>
                  <a:srgbClr val="404040"/>
                </a:solidFill>
                <a:latin typeface="Carlito"/>
                <a:cs typeface="Carlito"/>
              </a:rPr>
              <a:t>mass</a:t>
            </a:r>
            <a:r>
              <a:rPr sz="2000" spc="-114" dirty="0">
                <a:solidFill>
                  <a:srgbClr val="404040"/>
                </a:solidFill>
                <a:latin typeface="Carlito"/>
                <a:cs typeface="Carlito"/>
              </a:rPr>
              <a:t> </a:t>
            </a:r>
            <a:r>
              <a:rPr sz="2000" spc="-20" dirty="0">
                <a:solidFill>
                  <a:srgbClr val="404040"/>
                </a:solidFill>
                <a:latin typeface="Carlito"/>
                <a:cs typeface="Carlito"/>
              </a:rPr>
              <a:t>range</a:t>
            </a:r>
            <a:endParaRPr sz="2000" dirty="0">
              <a:latin typeface="Carlito"/>
              <a:cs typeface="Carlito"/>
            </a:endParaRPr>
          </a:p>
        </p:txBody>
      </p:sp>
      <p:sp>
        <p:nvSpPr>
          <p:cNvPr id="6" name="object 5">
            <a:extLst>
              <a:ext uri="{FF2B5EF4-FFF2-40B4-BE49-F238E27FC236}">
                <a16:creationId xmlns:a16="http://schemas.microsoft.com/office/drawing/2014/main" id="{1F204E0A-6C4D-7A7B-0EDF-BC1525B525F7}"/>
              </a:ext>
            </a:extLst>
          </p:cNvPr>
          <p:cNvSpPr/>
          <p:nvPr/>
        </p:nvSpPr>
        <p:spPr>
          <a:xfrm>
            <a:off x="770011" y="2127504"/>
            <a:ext cx="6364224" cy="286969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object 4">
            <a:extLst>
              <a:ext uri="{FF2B5EF4-FFF2-40B4-BE49-F238E27FC236}">
                <a16:creationId xmlns:a16="http://schemas.microsoft.com/office/drawing/2014/main" id="{2254A9CA-7FF6-5B6C-4600-24880C26F691}"/>
              </a:ext>
            </a:extLst>
          </p:cNvPr>
          <p:cNvSpPr txBox="1"/>
          <p:nvPr/>
        </p:nvSpPr>
        <p:spPr>
          <a:xfrm>
            <a:off x="7137411" y="2374266"/>
            <a:ext cx="3239770" cy="2364740"/>
          </a:xfrm>
          <a:prstGeom prst="rect">
            <a:avLst/>
          </a:prstGeom>
        </p:spPr>
        <p:txBody>
          <a:bodyPr vert="horz" wrap="square" lIns="0" tIns="38100" rIns="0" bIns="0" rtlCol="0">
            <a:spAutoFit/>
          </a:bodyPr>
          <a:lstStyle/>
          <a:p>
            <a:pPr marL="12700" marR="135255">
              <a:lnSpc>
                <a:spcPct val="918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35" dirty="0">
                <a:solidFill>
                  <a:srgbClr val="404040"/>
                </a:solidFill>
                <a:latin typeface="Carlito"/>
                <a:cs typeface="Carlito"/>
              </a:rPr>
              <a:t>first  </a:t>
            </a:r>
            <a:r>
              <a:rPr sz="2000" spc="-5" dirty="0">
                <a:solidFill>
                  <a:srgbClr val="404040"/>
                </a:solidFill>
                <a:latin typeface="Carlito"/>
                <a:cs typeface="Carlito"/>
              </a:rPr>
              <a:t>successful </a:t>
            </a:r>
            <a:r>
              <a:rPr sz="2000" spc="-15" dirty="0">
                <a:solidFill>
                  <a:srgbClr val="404040"/>
                </a:solidFill>
                <a:latin typeface="Carlito"/>
                <a:cs typeface="Carlito"/>
              </a:rPr>
              <a:t>ground </a:t>
            </a:r>
            <a:r>
              <a:rPr sz="2000" spc="-5" dirty="0">
                <a:solidFill>
                  <a:srgbClr val="404040"/>
                </a:solidFill>
                <a:latin typeface="Carlito"/>
                <a:cs typeface="Carlito"/>
              </a:rPr>
              <a:t>pad</a:t>
            </a:r>
            <a:r>
              <a:rPr sz="2000" spc="-145" dirty="0">
                <a:solidFill>
                  <a:srgbClr val="404040"/>
                </a:solidFill>
                <a:latin typeface="Carlito"/>
                <a:cs typeface="Carlito"/>
              </a:rPr>
              <a:t> </a:t>
            </a:r>
            <a:r>
              <a:rPr sz="2000" dirty="0">
                <a:solidFill>
                  <a:srgbClr val="404040"/>
                </a:solidFill>
                <a:latin typeface="Carlito"/>
                <a:cs typeface="Carlito"/>
              </a:rPr>
              <a:t>landing  </a:t>
            </a:r>
            <a:r>
              <a:rPr sz="2000" spc="-25" dirty="0">
                <a:solidFill>
                  <a:srgbClr val="404040"/>
                </a:solidFill>
                <a:latin typeface="Carlito"/>
                <a:cs typeface="Carlito"/>
              </a:rPr>
              <a:t>date.</a:t>
            </a:r>
            <a:endParaRPr sz="2000" dirty="0">
              <a:latin typeface="Carlito"/>
              <a:cs typeface="Carlito"/>
            </a:endParaRPr>
          </a:p>
          <a:p>
            <a:pPr marL="12700">
              <a:lnSpc>
                <a:spcPts val="2300"/>
              </a:lnSpc>
              <a:spcBef>
                <a:spcPts val="1200"/>
              </a:spcBef>
            </a:pPr>
            <a:r>
              <a:rPr sz="2000" spc="-35" dirty="0">
                <a:solidFill>
                  <a:srgbClr val="404040"/>
                </a:solidFill>
                <a:latin typeface="Carlito"/>
                <a:cs typeface="Carlito"/>
              </a:rPr>
              <a:t>First </a:t>
            </a:r>
            <a:r>
              <a:rPr sz="2000" spc="-15" dirty="0">
                <a:solidFill>
                  <a:srgbClr val="404040"/>
                </a:solidFill>
                <a:latin typeface="Carlito"/>
                <a:cs typeface="Carlito"/>
              </a:rPr>
              <a:t>ground </a:t>
            </a:r>
            <a:r>
              <a:rPr sz="2000" spc="-5" dirty="0">
                <a:solidFill>
                  <a:srgbClr val="404040"/>
                </a:solidFill>
                <a:latin typeface="Carlito"/>
                <a:cs typeface="Carlito"/>
              </a:rPr>
              <a:t>pad </a:t>
            </a:r>
            <a:r>
              <a:rPr sz="2000" dirty="0">
                <a:solidFill>
                  <a:srgbClr val="404040"/>
                </a:solidFill>
                <a:latin typeface="Carlito"/>
                <a:cs typeface="Carlito"/>
              </a:rPr>
              <a:t>landing</a:t>
            </a:r>
            <a:r>
              <a:rPr sz="2000" spc="-75" dirty="0">
                <a:solidFill>
                  <a:srgbClr val="404040"/>
                </a:solidFill>
                <a:latin typeface="Carlito"/>
                <a:cs typeface="Carlito"/>
              </a:rPr>
              <a:t> </a:t>
            </a:r>
            <a:r>
              <a:rPr sz="2000" spc="-5" dirty="0">
                <a:solidFill>
                  <a:srgbClr val="404040"/>
                </a:solidFill>
                <a:latin typeface="Carlito"/>
                <a:cs typeface="Carlito"/>
              </a:rPr>
              <a:t>wasn’t</a:t>
            </a:r>
            <a:endParaRPr sz="2000" dirty="0">
              <a:latin typeface="Carlito"/>
              <a:cs typeface="Carlito"/>
            </a:endParaRPr>
          </a:p>
          <a:p>
            <a:pPr marL="12700">
              <a:lnSpc>
                <a:spcPts val="2300"/>
              </a:lnSpc>
            </a:pPr>
            <a:r>
              <a:rPr sz="2000" spc="-5" dirty="0">
                <a:solidFill>
                  <a:srgbClr val="404040"/>
                </a:solidFill>
                <a:latin typeface="Carlito"/>
                <a:cs typeface="Carlito"/>
              </a:rPr>
              <a:t>until </a:t>
            </a:r>
            <a:r>
              <a:rPr sz="2000" dirty="0">
                <a:solidFill>
                  <a:srgbClr val="404040"/>
                </a:solidFill>
                <a:latin typeface="Carlito"/>
                <a:cs typeface="Carlito"/>
              </a:rPr>
              <a:t>the end </a:t>
            </a:r>
            <a:r>
              <a:rPr sz="2000" spc="-5" dirty="0">
                <a:solidFill>
                  <a:srgbClr val="404040"/>
                </a:solidFill>
                <a:latin typeface="Carlito"/>
                <a:cs typeface="Carlito"/>
              </a:rPr>
              <a:t>of</a:t>
            </a:r>
            <a:r>
              <a:rPr sz="2000" spc="-105" dirty="0">
                <a:solidFill>
                  <a:srgbClr val="404040"/>
                </a:solidFill>
                <a:latin typeface="Carlito"/>
                <a:cs typeface="Carlito"/>
              </a:rPr>
              <a:t> </a:t>
            </a:r>
            <a:r>
              <a:rPr sz="2000" dirty="0">
                <a:solidFill>
                  <a:srgbClr val="404040"/>
                </a:solidFill>
                <a:latin typeface="Carlito"/>
                <a:cs typeface="Carlito"/>
              </a:rPr>
              <a:t>2015.</a:t>
            </a:r>
            <a:endParaRPr sz="2000" dirty="0">
              <a:latin typeface="Carlito"/>
              <a:cs typeface="Carlito"/>
            </a:endParaRPr>
          </a:p>
          <a:p>
            <a:pPr marL="12700">
              <a:lnSpc>
                <a:spcPts val="2305"/>
              </a:lnSpc>
              <a:spcBef>
                <a:spcPts val="1200"/>
              </a:spcBef>
            </a:pPr>
            <a:r>
              <a:rPr sz="2000" spc="-5" dirty="0">
                <a:solidFill>
                  <a:srgbClr val="404040"/>
                </a:solidFill>
                <a:latin typeface="Carlito"/>
                <a:cs typeface="Carlito"/>
              </a:rPr>
              <a:t>Successful </a:t>
            </a:r>
            <a:r>
              <a:rPr sz="2000" dirty="0">
                <a:solidFill>
                  <a:srgbClr val="404040"/>
                </a:solidFill>
                <a:latin typeface="Carlito"/>
                <a:cs typeface="Carlito"/>
              </a:rPr>
              <a:t>landings in</a:t>
            </a:r>
            <a:r>
              <a:rPr sz="2000" spc="-70" dirty="0">
                <a:solidFill>
                  <a:srgbClr val="404040"/>
                </a:solidFill>
                <a:latin typeface="Carlito"/>
                <a:cs typeface="Carlito"/>
              </a:rPr>
              <a:t> </a:t>
            </a:r>
            <a:r>
              <a:rPr sz="2000" spc="-20" dirty="0">
                <a:solidFill>
                  <a:srgbClr val="404040"/>
                </a:solidFill>
                <a:latin typeface="Carlito"/>
                <a:cs typeface="Carlito"/>
              </a:rPr>
              <a:t>general</a:t>
            </a:r>
            <a:endParaRPr sz="2000" dirty="0">
              <a:latin typeface="Carlito"/>
              <a:cs typeface="Carlito"/>
            </a:endParaRPr>
          </a:p>
          <a:p>
            <a:pPr marL="12700">
              <a:lnSpc>
                <a:spcPts val="2305"/>
              </a:lnSpc>
            </a:pPr>
            <a:r>
              <a:rPr sz="2000" dirty="0">
                <a:solidFill>
                  <a:srgbClr val="404040"/>
                </a:solidFill>
                <a:latin typeface="Carlito"/>
                <a:cs typeface="Carlito"/>
              </a:rPr>
              <a:t>appear </a:t>
            </a:r>
            <a:r>
              <a:rPr sz="2000" spc="-20" dirty="0">
                <a:solidFill>
                  <a:srgbClr val="404040"/>
                </a:solidFill>
                <a:latin typeface="Carlito"/>
                <a:cs typeface="Carlito"/>
              </a:rPr>
              <a:t>starting</a:t>
            </a:r>
            <a:r>
              <a:rPr sz="2000" spc="-5" dirty="0">
                <a:solidFill>
                  <a:srgbClr val="404040"/>
                </a:solidFill>
                <a:latin typeface="Carlito"/>
                <a:cs typeface="Carlito"/>
              </a:rPr>
              <a:t> </a:t>
            </a:r>
            <a:r>
              <a:rPr sz="2000" dirty="0">
                <a:solidFill>
                  <a:srgbClr val="404040"/>
                </a:solidFill>
                <a:latin typeface="Carlito"/>
                <a:cs typeface="Carlito"/>
              </a:rPr>
              <a:t>2014.</a:t>
            </a:r>
            <a:endParaRPr sz="2000" dirty="0">
              <a:latin typeface="Carlito"/>
              <a:cs typeface="Carlito"/>
            </a:endParaRPr>
          </a:p>
        </p:txBody>
      </p:sp>
      <p:sp>
        <p:nvSpPr>
          <p:cNvPr id="6" name="object 5">
            <a:extLst>
              <a:ext uri="{FF2B5EF4-FFF2-40B4-BE49-F238E27FC236}">
                <a16:creationId xmlns:a16="http://schemas.microsoft.com/office/drawing/2014/main" id="{F7E095AB-ED5C-4569-841C-B58286B9C408}"/>
              </a:ext>
            </a:extLst>
          </p:cNvPr>
          <p:cNvSpPr/>
          <p:nvPr/>
        </p:nvSpPr>
        <p:spPr>
          <a:xfrm>
            <a:off x="770011" y="2223516"/>
            <a:ext cx="5780532" cy="28605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62100"/>
            <a:ext cx="10326708" cy="47572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00000"/>
              </a:lnSpc>
              <a:buClr>
                <a:srgbClr val="BB562C"/>
              </a:buClr>
              <a:buFont typeface="Arial" panose="020B0604020202020204" pitchFamily="34" charset="0"/>
              <a:buChar char="•"/>
            </a:pPr>
            <a:r>
              <a:rPr lang="en-US" sz="2200" b="0" i="0" dirty="0">
                <a:solidFill>
                  <a:schemeClr val="tx1"/>
                </a:solidFill>
                <a:effectLst/>
                <a:latin typeface="Carlito"/>
              </a:rPr>
              <a:t>Data was acquired from the public SpaceX API and the SpaceX Wikipedia page. The data underwent analysis using SQL queries and various visualizations were created, such as folium maps and dashboards. Relevant columns were chosen as features for the analysis. Categorical variables were converted into binary format using one hot encoding. The data was standardized, and </a:t>
            </a:r>
            <a:r>
              <a:rPr lang="en-US" sz="2200" b="0" i="0" dirty="0" err="1">
                <a:solidFill>
                  <a:schemeClr val="tx1"/>
                </a:solidFill>
                <a:effectLst/>
                <a:latin typeface="Carlito"/>
              </a:rPr>
              <a:t>GridSearchCV</a:t>
            </a:r>
            <a:r>
              <a:rPr lang="en-US" sz="2200" b="0" i="0" dirty="0">
                <a:solidFill>
                  <a:schemeClr val="tx1"/>
                </a:solidFill>
                <a:effectLst/>
                <a:latin typeface="Carlito"/>
              </a:rPr>
              <a:t> was employed to determine the best parameters for machine learning models. Ultimately, the accuracy scores of all the models were visualized.</a:t>
            </a:r>
            <a:endParaRPr lang="en-US" sz="2200" dirty="0">
              <a:solidFill>
                <a:schemeClr val="tx1"/>
              </a:solidFill>
              <a:latin typeface="Carlito"/>
              <a:cs typeface="Carlito"/>
            </a:endParaRPr>
          </a:p>
          <a:p>
            <a:pPr marL="355600" marR="5080" indent="-342900">
              <a:lnSpc>
                <a:spcPct val="90900"/>
              </a:lnSpc>
              <a:spcBef>
                <a:spcPts val="1645"/>
              </a:spcBef>
              <a:buFont typeface="Arial" panose="020B0604020202020204" pitchFamily="34" charset="0"/>
              <a:buChar char="•"/>
              <a:tabLst>
                <a:tab pos="240665" algn="l"/>
                <a:tab pos="241300" algn="l"/>
              </a:tabLst>
            </a:pPr>
            <a:r>
              <a:rPr lang="en-US" sz="2200" spc="-20" dirty="0">
                <a:solidFill>
                  <a:schemeClr val="tx1"/>
                </a:solidFill>
                <a:latin typeface="Carlito"/>
                <a:cs typeface="Carlito"/>
              </a:rPr>
              <a:t>Four </a:t>
            </a:r>
            <a:r>
              <a:rPr lang="en-US" sz="2200" spc="-15" dirty="0">
                <a:solidFill>
                  <a:schemeClr val="tx1"/>
                </a:solidFill>
                <a:latin typeface="Carlito"/>
                <a:cs typeface="Carlito"/>
              </a:rPr>
              <a:t>machine </a:t>
            </a:r>
            <a:r>
              <a:rPr lang="en-US" sz="2200" spc="-5" dirty="0">
                <a:solidFill>
                  <a:schemeClr val="tx1"/>
                </a:solidFill>
                <a:latin typeface="Carlito"/>
                <a:cs typeface="Carlito"/>
              </a:rPr>
              <a:t>learning models </a:t>
            </a:r>
            <a:r>
              <a:rPr lang="en-US" sz="2200" spc="-25" dirty="0">
                <a:solidFill>
                  <a:schemeClr val="tx1"/>
                </a:solidFill>
                <a:latin typeface="Carlito"/>
                <a:cs typeface="Carlito"/>
              </a:rPr>
              <a:t>were </a:t>
            </a:r>
            <a:r>
              <a:rPr lang="en-US" sz="2200" spc="-20" dirty="0">
                <a:solidFill>
                  <a:schemeClr val="tx1"/>
                </a:solidFill>
                <a:latin typeface="Carlito"/>
                <a:cs typeface="Carlito"/>
              </a:rPr>
              <a:t>produced: </a:t>
            </a:r>
            <a:r>
              <a:rPr lang="en-US" sz="2200" spc="-5" dirty="0">
                <a:solidFill>
                  <a:schemeClr val="tx1"/>
                </a:solidFill>
                <a:latin typeface="Carlito"/>
                <a:cs typeface="Carlito"/>
              </a:rPr>
              <a:t>Logistic </a:t>
            </a:r>
            <a:r>
              <a:rPr lang="en-US" sz="2200" spc="-20" dirty="0">
                <a:solidFill>
                  <a:schemeClr val="tx1"/>
                </a:solidFill>
                <a:latin typeface="Carlito"/>
                <a:cs typeface="Carlito"/>
              </a:rPr>
              <a:t>Regression, </a:t>
            </a:r>
            <a:r>
              <a:rPr lang="en-US" sz="2200" spc="-15" dirty="0">
                <a:solidFill>
                  <a:schemeClr val="tx1"/>
                </a:solidFill>
                <a:latin typeface="Carlito"/>
                <a:cs typeface="Carlito"/>
              </a:rPr>
              <a:t>Support </a:t>
            </a:r>
            <a:r>
              <a:rPr lang="en-US" sz="2200" spc="-50" dirty="0">
                <a:solidFill>
                  <a:schemeClr val="tx1"/>
                </a:solidFill>
                <a:latin typeface="Carlito"/>
                <a:cs typeface="Carlito"/>
              </a:rPr>
              <a:t>Vector  </a:t>
            </a:r>
            <a:r>
              <a:rPr lang="en-US" sz="2200" spc="-5" dirty="0">
                <a:solidFill>
                  <a:schemeClr val="tx1"/>
                </a:solidFill>
                <a:latin typeface="Carlito"/>
                <a:cs typeface="Carlito"/>
              </a:rPr>
              <a:t>Machine, </a:t>
            </a:r>
            <a:r>
              <a:rPr lang="en-US" sz="2200" spc="-15" dirty="0">
                <a:solidFill>
                  <a:schemeClr val="tx1"/>
                </a:solidFill>
                <a:latin typeface="Carlito"/>
                <a:cs typeface="Carlito"/>
              </a:rPr>
              <a:t>Decision </a:t>
            </a:r>
            <a:r>
              <a:rPr lang="en-US" sz="2200" spc="-80" dirty="0">
                <a:solidFill>
                  <a:schemeClr val="tx1"/>
                </a:solidFill>
                <a:latin typeface="Carlito"/>
                <a:cs typeface="Carlito"/>
              </a:rPr>
              <a:t>Tree </a:t>
            </a:r>
            <a:r>
              <a:rPr lang="en-US" sz="2200" spc="-45" dirty="0">
                <a:solidFill>
                  <a:schemeClr val="tx1"/>
                </a:solidFill>
                <a:latin typeface="Carlito"/>
                <a:cs typeface="Carlito"/>
              </a:rPr>
              <a:t>Classifier, </a:t>
            </a:r>
            <a:r>
              <a:rPr lang="en-US" sz="2200" spc="-5" dirty="0">
                <a:solidFill>
                  <a:schemeClr val="tx1"/>
                </a:solidFill>
                <a:latin typeface="Carlito"/>
                <a:cs typeface="Carlito"/>
              </a:rPr>
              <a:t>and K </a:t>
            </a:r>
            <a:r>
              <a:rPr lang="en-US" sz="2200" spc="-20" dirty="0">
                <a:solidFill>
                  <a:schemeClr val="tx1"/>
                </a:solidFill>
                <a:latin typeface="Carlito"/>
                <a:cs typeface="Carlito"/>
              </a:rPr>
              <a:t>Nearest Neighbors. </a:t>
            </a:r>
            <a:r>
              <a:rPr lang="en-US" sz="2200" spc="-5" dirty="0">
                <a:solidFill>
                  <a:schemeClr val="tx1"/>
                </a:solidFill>
                <a:latin typeface="Carlito"/>
                <a:cs typeface="Carlito"/>
              </a:rPr>
              <a:t>All </a:t>
            </a:r>
            <a:r>
              <a:rPr lang="en-US" sz="2200" spc="-20" dirty="0">
                <a:solidFill>
                  <a:schemeClr val="tx1"/>
                </a:solidFill>
                <a:latin typeface="Carlito"/>
                <a:cs typeface="Carlito"/>
              </a:rPr>
              <a:t>produced </a:t>
            </a:r>
            <a:r>
              <a:rPr lang="en-US" sz="2200" spc="-15" dirty="0">
                <a:solidFill>
                  <a:schemeClr val="tx1"/>
                </a:solidFill>
                <a:latin typeface="Carlito"/>
                <a:cs typeface="Carlito"/>
              </a:rPr>
              <a:t>similar </a:t>
            </a:r>
            <a:r>
              <a:rPr lang="en-US" sz="2200" spc="-20" dirty="0">
                <a:solidFill>
                  <a:schemeClr val="tx1"/>
                </a:solidFill>
                <a:latin typeface="Carlito"/>
                <a:cs typeface="Carlito"/>
              </a:rPr>
              <a:t>results  </a:t>
            </a:r>
            <a:r>
              <a:rPr lang="en-US" sz="2200" spc="-5" dirty="0">
                <a:solidFill>
                  <a:schemeClr val="tx1"/>
                </a:solidFill>
                <a:latin typeface="Carlito"/>
                <a:cs typeface="Carlito"/>
              </a:rPr>
              <a:t>with </a:t>
            </a:r>
            <a:r>
              <a:rPr lang="en-US" sz="2200" spc="-25" dirty="0">
                <a:solidFill>
                  <a:schemeClr val="tx1"/>
                </a:solidFill>
                <a:latin typeface="Carlito"/>
                <a:cs typeface="Carlito"/>
              </a:rPr>
              <a:t>accuracy </a:t>
            </a:r>
            <a:r>
              <a:rPr lang="en-US" sz="2200" spc="-45" dirty="0">
                <a:solidFill>
                  <a:schemeClr val="tx1"/>
                </a:solidFill>
                <a:latin typeface="Carlito"/>
                <a:cs typeface="Carlito"/>
              </a:rPr>
              <a:t>rate </a:t>
            </a:r>
            <a:r>
              <a:rPr lang="en-US" sz="2200" dirty="0">
                <a:solidFill>
                  <a:schemeClr val="tx1"/>
                </a:solidFill>
                <a:latin typeface="Carlito"/>
                <a:cs typeface="Carlito"/>
              </a:rPr>
              <a:t>of </a:t>
            </a:r>
            <a:r>
              <a:rPr lang="en-US" sz="2200" spc="-5" dirty="0">
                <a:solidFill>
                  <a:schemeClr val="tx1"/>
                </a:solidFill>
                <a:latin typeface="Carlito"/>
                <a:cs typeface="Carlito"/>
              </a:rPr>
              <a:t>about 83.33%. All models </a:t>
            </a:r>
            <a:r>
              <a:rPr lang="en-US" sz="2200" spc="-20" dirty="0">
                <a:solidFill>
                  <a:schemeClr val="tx1"/>
                </a:solidFill>
                <a:latin typeface="Carlito"/>
                <a:cs typeface="Carlito"/>
              </a:rPr>
              <a:t>over </a:t>
            </a:r>
            <a:r>
              <a:rPr lang="en-US" sz="2200" spc="-25" dirty="0">
                <a:solidFill>
                  <a:schemeClr val="tx1"/>
                </a:solidFill>
                <a:latin typeface="Carlito"/>
                <a:cs typeface="Carlito"/>
              </a:rPr>
              <a:t>predicted </a:t>
            </a:r>
            <a:r>
              <a:rPr lang="en-US" sz="2200" spc="-20" dirty="0">
                <a:solidFill>
                  <a:schemeClr val="tx1"/>
                </a:solidFill>
                <a:latin typeface="Carlito"/>
                <a:cs typeface="Carlito"/>
              </a:rPr>
              <a:t>successful </a:t>
            </a:r>
            <a:r>
              <a:rPr lang="en-US" sz="2200" spc="-5" dirty="0">
                <a:solidFill>
                  <a:schemeClr val="tx1"/>
                </a:solidFill>
                <a:latin typeface="Carlito"/>
                <a:cs typeface="Carlito"/>
              </a:rPr>
              <a:t>landings. </a:t>
            </a:r>
            <a:r>
              <a:rPr lang="en-US" sz="2200" spc="-20" dirty="0">
                <a:solidFill>
                  <a:schemeClr val="tx1"/>
                </a:solidFill>
                <a:latin typeface="Carlito"/>
                <a:cs typeface="Carlito"/>
              </a:rPr>
              <a:t>More  </a:t>
            </a:r>
            <a:r>
              <a:rPr lang="en-US" sz="2200" spc="-35" dirty="0">
                <a:solidFill>
                  <a:schemeClr val="tx1"/>
                </a:solidFill>
                <a:latin typeface="Carlito"/>
                <a:cs typeface="Carlito"/>
              </a:rPr>
              <a:t>data </a:t>
            </a:r>
            <a:r>
              <a:rPr lang="en-US" sz="2200" spc="-5" dirty="0">
                <a:solidFill>
                  <a:schemeClr val="tx1"/>
                </a:solidFill>
                <a:latin typeface="Carlito"/>
                <a:cs typeface="Carlito"/>
              </a:rPr>
              <a:t>is </a:t>
            </a:r>
            <a:r>
              <a:rPr lang="en-US" sz="2200" spc="-15" dirty="0">
                <a:solidFill>
                  <a:schemeClr val="tx1"/>
                </a:solidFill>
                <a:latin typeface="Carlito"/>
                <a:cs typeface="Carlito"/>
              </a:rPr>
              <a:t>needed </a:t>
            </a:r>
            <a:r>
              <a:rPr lang="en-US" sz="2200" spc="-35" dirty="0">
                <a:solidFill>
                  <a:schemeClr val="tx1"/>
                </a:solidFill>
                <a:latin typeface="Carlito"/>
                <a:cs typeface="Carlito"/>
              </a:rPr>
              <a:t>for </a:t>
            </a:r>
            <a:r>
              <a:rPr lang="en-US" sz="2200" spc="-40" dirty="0">
                <a:solidFill>
                  <a:schemeClr val="tx1"/>
                </a:solidFill>
                <a:latin typeface="Carlito"/>
                <a:cs typeface="Carlito"/>
              </a:rPr>
              <a:t>better </a:t>
            </a:r>
            <a:r>
              <a:rPr lang="en-US" sz="2200" spc="-5" dirty="0">
                <a:solidFill>
                  <a:schemeClr val="tx1"/>
                </a:solidFill>
                <a:latin typeface="Carlito"/>
                <a:cs typeface="Carlito"/>
              </a:rPr>
              <a:t>model </a:t>
            </a:r>
            <a:r>
              <a:rPr lang="en-US" sz="2200" spc="-20" dirty="0">
                <a:solidFill>
                  <a:schemeClr val="tx1"/>
                </a:solidFill>
                <a:latin typeface="Carlito"/>
                <a:cs typeface="Carlito"/>
              </a:rPr>
              <a:t>determination </a:t>
            </a:r>
            <a:r>
              <a:rPr lang="en-US" sz="2200" spc="-5" dirty="0">
                <a:solidFill>
                  <a:schemeClr val="tx1"/>
                </a:solidFill>
                <a:latin typeface="Carlito"/>
                <a:cs typeface="Carlito"/>
              </a:rPr>
              <a:t>and</a:t>
            </a:r>
            <a:r>
              <a:rPr lang="en-US" sz="2200" spc="204" dirty="0">
                <a:solidFill>
                  <a:schemeClr val="tx1"/>
                </a:solidFill>
                <a:latin typeface="Carlito"/>
                <a:cs typeface="Carlito"/>
              </a:rPr>
              <a:t> </a:t>
            </a:r>
            <a:r>
              <a:rPr lang="en-US" sz="2200" spc="-50" dirty="0">
                <a:solidFill>
                  <a:schemeClr val="tx1"/>
                </a:solidFill>
                <a:latin typeface="Carlito"/>
                <a:cs typeface="Carlito"/>
              </a:rPr>
              <a:t>accuracy.</a:t>
            </a:r>
            <a:endParaRPr lang="en-US" sz="2200" dirty="0">
              <a:solidFill>
                <a:schemeClr val="tx1"/>
              </a:solidFill>
              <a:latin typeface="Carlito"/>
              <a:cs typeface="Carlito"/>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object 4">
            <a:extLst>
              <a:ext uri="{FF2B5EF4-FFF2-40B4-BE49-F238E27FC236}">
                <a16:creationId xmlns:a16="http://schemas.microsoft.com/office/drawing/2014/main" id="{C2187FAB-0E89-76B7-E5D0-792C83C3C891}"/>
              </a:ext>
            </a:extLst>
          </p:cNvPr>
          <p:cNvSpPr txBox="1"/>
          <p:nvPr/>
        </p:nvSpPr>
        <p:spPr>
          <a:xfrm>
            <a:off x="7904226" y="2630170"/>
            <a:ext cx="3121025" cy="1449705"/>
          </a:xfrm>
          <a:prstGeom prst="rect">
            <a:avLst/>
          </a:prstGeom>
        </p:spPr>
        <p:txBody>
          <a:bodyPr vert="horz" wrap="square" lIns="0" tIns="38100" rIns="0" bIns="0" rtlCol="0">
            <a:spAutoFit/>
          </a:bodyPr>
          <a:lstStyle/>
          <a:p>
            <a:pPr marL="12700" marR="5080">
              <a:lnSpc>
                <a:spcPct val="917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20" dirty="0">
                <a:solidFill>
                  <a:srgbClr val="404040"/>
                </a:solidFill>
                <a:latin typeface="Carlito"/>
                <a:cs typeface="Carlito"/>
              </a:rPr>
              <a:t>four  booster </a:t>
            </a:r>
            <a:r>
              <a:rPr sz="2000" spc="-25" dirty="0">
                <a:solidFill>
                  <a:srgbClr val="404040"/>
                </a:solidFill>
                <a:latin typeface="Carlito"/>
                <a:cs typeface="Carlito"/>
              </a:rPr>
              <a:t>versions </a:t>
            </a:r>
            <a:r>
              <a:rPr sz="2000" spc="-5" dirty="0">
                <a:solidFill>
                  <a:srgbClr val="404040"/>
                </a:solidFill>
                <a:latin typeface="Carlito"/>
                <a:cs typeface="Carlito"/>
              </a:rPr>
              <a:t>that had  successful </a:t>
            </a:r>
            <a:r>
              <a:rPr sz="2000" spc="-20" dirty="0">
                <a:solidFill>
                  <a:srgbClr val="404040"/>
                </a:solidFill>
                <a:latin typeface="Carlito"/>
                <a:cs typeface="Carlito"/>
              </a:rPr>
              <a:t>drone </a:t>
            </a:r>
            <a:r>
              <a:rPr sz="2000" spc="-5" dirty="0">
                <a:solidFill>
                  <a:srgbClr val="404040"/>
                </a:solidFill>
                <a:latin typeface="Carlito"/>
                <a:cs typeface="Carlito"/>
              </a:rPr>
              <a:t>ship</a:t>
            </a:r>
            <a:r>
              <a:rPr sz="2000" spc="-100" dirty="0">
                <a:solidFill>
                  <a:srgbClr val="404040"/>
                </a:solidFill>
                <a:latin typeface="Carlito"/>
                <a:cs typeface="Carlito"/>
              </a:rPr>
              <a:t> </a:t>
            </a:r>
            <a:r>
              <a:rPr sz="2000" dirty="0">
                <a:solidFill>
                  <a:srgbClr val="404040"/>
                </a:solidFill>
                <a:latin typeface="Carlito"/>
                <a:cs typeface="Carlito"/>
              </a:rPr>
              <a:t>landings  and a </a:t>
            </a:r>
            <a:r>
              <a:rPr sz="2000" spc="-5" dirty="0">
                <a:solidFill>
                  <a:srgbClr val="404040"/>
                </a:solidFill>
                <a:latin typeface="Carlito"/>
                <a:cs typeface="Carlito"/>
              </a:rPr>
              <a:t>payload mass between  </a:t>
            </a:r>
            <a:r>
              <a:rPr sz="2000" dirty="0">
                <a:solidFill>
                  <a:srgbClr val="404040"/>
                </a:solidFill>
                <a:latin typeface="Carlito"/>
                <a:cs typeface="Carlito"/>
              </a:rPr>
              <a:t>4000 and 6000</a:t>
            </a:r>
            <a:r>
              <a:rPr sz="2000" spc="-165" dirty="0">
                <a:solidFill>
                  <a:srgbClr val="404040"/>
                </a:solidFill>
                <a:latin typeface="Carlito"/>
                <a:cs typeface="Carlito"/>
              </a:rPr>
              <a:t> </a:t>
            </a:r>
            <a:r>
              <a:rPr sz="2000" spc="-25" dirty="0">
                <a:solidFill>
                  <a:srgbClr val="404040"/>
                </a:solidFill>
                <a:latin typeface="Carlito"/>
                <a:cs typeface="Carlito"/>
              </a:rPr>
              <a:t>noninclusively.</a:t>
            </a:r>
            <a:endParaRPr sz="2000">
              <a:latin typeface="Carlito"/>
              <a:cs typeface="Carlito"/>
            </a:endParaRPr>
          </a:p>
        </p:txBody>
      </p:sp>
      <p:sp>
        <p:nvSpPr>
          <p:cNvPr id="3" name="object 5">
            <a:extLst>
              <a:ext uri="{FF2B5EF4-FFF2-40B4-BE49-F238E27FC236}">
                <a16:creationId xmlns:a16="http://schemas.microsoft.com/office/drawing/2014/main" id="{A5BDB3E3-50B3-901F-9F0A-AF8834A131AB}"/>
              </a:ext>
            </a:extLst>
          </p:cNvPr>
          <p:cNvSpPr/>
          <p:nvPr/>
        </p:nvSpPr>
        <p:spPr>
          <a:xfrm>
            <a:off x="838200" y="2183892"/>
            <a:ext cx="6886956" cy="263804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object 4">
            <a:extLst>
              <a:ext uri="{FF2B5EF4-FFF2-40B4-BE49-F238E27FC236}">
                <a16:creationId xmlns:a16="http://schemas.microsoft.com/office/drawing/2014/main" id="{4E1CFE17-A424-BA4F-84BB-0FC4DE5E5621}"/>
              </a:ext>
            </a:extLst>
          </p:cNvPr>
          <p:cNvSpPr txBox="1"/>
          <p:nvPr/>
        </p:nvSpPr>
        <p:spPr>
          <a:xfrm>
            <a:off x="6879463" y="2030983"/>
            <a:ext cx="3716020" cy="3379470"/>
          </a:xfrm>
          <a:prstGeom prst="rect">
            <a:avLst/>
          </a:prstGeom>
        </p:spPr>
        <p:txBody>
          <a:bodyPr vert="horz" wrap="square" lIns="0" tIns="13335" rIns="0" bIns="0" rtlCol="0">
            <a:spAutoFit/>
          </a:bodyPr>
          <a:lstStyle/>
          <a:p>
            <a:pPr marL="12700">
              <a:lnSpc>
                <a:spcPts val="2305"/>
              </a:lnSpc>
              <a:spcBef>
                <a:spcPts val="105"/>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a </a:t>
            </a:r>
            <a:r>
              <a:rPr sz="2000" spc="-15" dirty="0">
                <a:solidFill>
                  <a:srgbClr val="404040"/>
                </a:solidFill>
                <a:latin typeface="Carlito"/>
                <a:cs typeface="Carlito"/>
              </a:rPr>
              <a:t>count </a:t>
            </a:r>
            <a:r>
              <a:rPr sz="2000" spc="-5" dirty="0">
                <a:solidFill>
                  <a:srgbClr val="404040"/>
                </a:solidFill>
                <a:latin typeface="Carlito"/>
                <a:cs typeface="Carlito"/>
              </a:rPr>
              <a:t>of</a:t>
            </a:r>
            <a:r>
              <a:rPr sz="2000" spc="-140" dirty="0">
                <a:solidFill>
                  <a:srgbClr val="404040"/>
                </a:solidFill>
                <a:latin typeface="Carlito"/>
                <a:cs typeface="Carlito"/>
              </a:rPr>
              <a:t> </a:t>
            </a:r>
            <a:r>
              <a:rPr sz="2000" dirty="0">
                <a:solidFill>
                  <a:srgbClr val="404040"/>
                </a:solidFill>
                <a:latin typeface="Carlito"/>
                <a:cs typeface="Carlito"/>
              </a:rPr>
              <a:t>each</a:t>
            </a:r>
            <a:endParaRPr sz="2000">
              <a:latin typeface="Carlito"/>
              <a:cs typeface="Carlito"/>
            </a:endParaRPr>
          </a:p>
          <a:p>
            <a:pPr marL="12700">
              <a:lnSpc>
                <a:spcPts val="2305"/>
              </a:lnSpc>
            </a:pPr>
            <a:r>
              <a:rPr sz="2000" spc="-5" dirty="0">
                <a:solidFill>
                  <a:srgbClr val="404040"/>
                </a:solidFill>
                <a:latin typeface="Carlito"/>
                <a:cs typeface="Carlito"/>
              </a:rPr>
              <a:t>mission</a:t>
            </a:r>
            <a:r>
              <a:rPr sz="2000" spc="-10" dirty="0">
                <a:solidFill>
                  <a:srgbClr val="404040"/>
                </a:solidFill>
                <a:latin typeface="Carlito"/>
                <a:cs typeface="Carlito"/>
              </a:rPr>
              <a:t> </a:t>
            </a:r>
            <a:r>
              <a:rPr sz="2000" spc="-15" dirty="0">
                <a:solidFill>
                  <a:srgbClr val="404040"/>
                </a:solidFill>
                <a:latin typeface="Carlito"/>
                <a:cs typeface="Carlito"/>
              </a:rPr>
              <a:t>outcome.</a:t>
            </a:r>
            <a:endParaRPr sz="2000">
              <a:latin typeface="Carlito"/>
              <a:cs typeface="Carlito"/>
            </a:endParaRPr>
          </a:p>
          <a:p>
            <a:pPr marL="12700" marR="83820">
              <a:lnSpc>
                <a:spcPts val="2200"/>
              </a:lnSpc>
              <a:spcBef>
                <a:spcPts val="1440"/>
              </a:spcBef>
            </a:pPr>
            <a:r>
              <a:rPr sz="2000" dirty="0">
                <a:solidFill>
                  <a:srgbClr val="404040"/>
                </a:solidFill>
                <a:latin typeface="Carlito"/>
                <a:cs typeface="Carlito"/>
              </a:rPr>
              <a:t>SpaceX </a:t>
            </a:r>
            <a:r>
              <a:rPr sz="2000" spc="-5" dirty="0">
                <a:solidFill>
                  <a:srgbClr val="404040"/>
                </a:solidFill>
                <a:latin typeface="Carlito"/>
                <a:cs typeface="Carlito"/>
              </a:rPr>
              <a:t>appears </a:t>
            </a:r>
            <a:r>
              <a:rPr sz="2000" spc="-20" dirty="0">
                <a:solidFill>
                  <a:srgbClr val="404040"/>
                </a:solidFill>
                <a:latin typeface="Carlito"/>
                <a:cs typeface="Carlito"/>
              </a:rPr>
              <a:t>to </a:t>
            </a:r>
            <a:r>
              <a:rPr sz="2000" spc="-5" dirty="0">
                <a:solidFill>
                  <a:srgbClr val="404040"/>
                </a:solidFill>
                <a:latin typeface="Carlito"/>
                <a:cs typeface="Carlito"/>
              </a:rPr>
              <a:t>achieve </a:t>
            </a:r>
            <a:r>
              <a:rPr sz="2000" dirty="0">
                <a:solidFill>
                  <a:srgbClr val="404040"/>
                </a:solidFill>
                <a:latin typeface="Carlito"/>
                <a:cs typeface="Carlito"/>
              </a:rPr>
              <a:t>its  </a:t>
            </a:r>
            <a:r>
              <a:rPr sz="2000" spc="-5" dirty="0">
                <a:solidFill>
                  <a:srgbClr val="404040"/>
                </a:solidFill>
                <a:latin typeface="Carlito"/>
                <a:cs typeface="Carlito"/>
              </a:rPr>
              <a:t>mission </a:t>
            </a:r>
            <a:r>
              <a:rPr sz="2000" spc="-20" dirty="0">
                <a:solidFill>
                  <a:srgbClr val="404040"/>
                </a:solidFill>
                <a:latin typeface="Carlito"/>
                <a:cs typeface="Carlito"/>
              </a:rPr>
              <a:t>outcome </a:t>
            </a:r>
            <a:r>
              <a:rPr sz="2000" spc="-5" dirty="0">
                <a:solidFill>
                  <a:srgbClr val="404040"/>
                </a:solidFill>
                <a:latin typeface="Carlito"/>
                <a:cs typeface="Carlito"/>
              </a:rPr>
              <a:t>nearly </a:t>
            </a:r>
            <a:r>
              <a:rPr sz="2000" dirty="0">
                <a:solidFill>
                  <a:srgbClr val="404040"/>
                </a:solidFill>
                <a:latin typeface="Carlito"/>
                <a:cs typeface="Carlito"/>
              </a:rPr>
              <a:t>99% </a:t>
            </a:r>
            <a:r>
              <a:rPr sz="2000" spc="-5" dirty="0">
                <a:solidFill>
                  <a:srgbClr val="404040"/>
                </a:solidFill>
                <a:latin typeface="Carlito"/>
                <a:cs typeface="Carlito"/>
              </a:rPr>
              <a:t>of</a:t>
            </a:r>
            <a:r>
              <a:rPr sz="2000" spc="-100" dirty="0">
                <a:solidFill>
                  <a:srgbClr val="404040"/>
                </a:solidFill>
                <a:latin typeface="Carlito"/>
                <a:cs typeface="Carlito"/>
              </a:rPr>
              <a:t> </a:t>
            </a:r>
            <a:r>
              <a:rPr sz="2000" dirty="0">
                <a:solidFill>
                  <a:srgbClr val="404040"/>
                </a:solidFill>
                <a:latin typeface="Carlito"/>
                <a:cs typeface="Carlito"/>
              </a:rPr>
              <a:t>the  </a:t>
            </a:r>
            <a:r>
              <a:rPr sz="2000" spc="-5" dirty="0">
                <a:solidFill>
                  <a:srgbClr val="404040"/>
                </a:solidFill>
                <a:latin typeface="Carlito"/>
                <a:cs typeface="Carlito"/>
              </a:rPr>
              <a:t>time.</a:t>
            </a:r>
            <a:endParaRPr sz="2000">
              <a:latin typeface="Carlito"/>
              <a:cs typeface="Carlito"/>
            </a:endParaRPr>
          </a:p>
          <a:p>
            <a:pPr marL="12700">
              <a:lnSpc>
                <a:spcPts val="2305"/>
              </a:lnSpc>
              <a:spcBef>
                <a:spcPts val="1150"/>
              </a:spcBef>
            </a:pPr>
            <a:r>
              <a:rPr sz="2000" spc="-5" dirty="0">
                <a:solidFill>
                  <a:srgbClr val="404040"/>
                </a:solidFill>
                <a:latin typeface="Carlito"/>
                <a:cs typeface="Carlito"/>
              </a:rPr>
              <a:t>This </a:t>
            </a:r>
            <a:r>
              <a:rPr sz="2000" dirty="0">
                <a:solidFill>
                  <a:srgbClr val="404040"/>
                </a:solidFill>
                <a:latin typeface="Carlito"/>
                <a:cs typeface="Carlito"/>
              </a:rPr>
              <a:t>means </a:t>
            </a:r>
            <a:r>
              <a:rPr sz="2000" spc="-5" dirty="0">
                <a:solidFill>
                  <a:srgbClr val="404040"/>
                </a:solidFill>
                <a:latin typeface="Carlito"/>
                <a:cs typeface="Carlito"/>
              </a:rPr>
              <a:t>that </a:t>
            </a:r>
            <a:r>
              <a:rPr sz="2000" spc="-20" dirty="0">
                <a:solidFill>
                  <a:srgbClr val="404040"/>
                </a:solidFill>
                <a:latin typeface="Carlito"/>
                <a:cs typeface="Carlito"/>
              </a:rPr>
              <a:t>most </a:t>
            </a:r>
            <a:r>
              <a:rPr sz="2000" dirty="0">
                <a:solidFill>
                  <a:srgbClr val="404040"/>
                </a:solidFill>
                <a:latin typeface="Carlito"/>
                <a:cs typeface="Carlito"/>
              </a:rPr>
              <a:t>of the</a:t>
            </a:r>
            <a:r>
              <a:rPr sz="2000" spc="-85" dirty="0">
                <a:solidFill>
                  <a:srgbClr val="404040"/>
                </a:solidFill>
                <a:latin typeface="Carlito"/>
                <a:cs typeface="Carlito"/>
              </a:rPr>
              <a:t> </a:t>
            </a:r>
            <a:r>
              <a:rPr sz="2000" spc="-5" dirty="0">
                <a:solidFill>
                  <a:srgbClr val="404040"/>
                </a:solidFill>
                <a:latin typeface="Carlito"/>
                <a:cs typeface="Carlito"/>
              </a:rPr>
              <a:t>landing</a:t>
            </a:r>
            <a:endParaRPr sz="2000">
              <a:latin typeface="Carlito"/>
              <a:cs typeface="Carlito"/>
            </a:endParaRPr>
          </a:p>
          <a:p>
            <a:pPr marL="12700">
              <a:lnSpc>
                <a:spcPts val="2305"/>
              </a:lnSpc>
            </a:pPr>
            <a:r>
              <a:rPr sz="2000" spc="-20" dirty="0">
                <a:solidFill>
                  <a:srgbClr val="404040"/>
                </a:solidFill>
                <a:latin typeface="Carlito"/>
                <a:cs typeface="Carlito"/>
              </a:rPr>
              <a:t>failures are</a:t>
            </a:r>
            <a:r>
              <a:rPr sz="2000" spc="40" dirty="0">
                <a:solidFill>
                  <a:srgbClr val="404040"/>
                </a:solidFill>
                <a:latin typeface="Carlito"/>
                <a:cs typeface="Carlito"/>
              </a:rPr>
              <a:t> </a:t>
            </a:r>
            <a:r>
              <a:rPr sz="2000" spc="-5" dirty="0">
                <a:solidFill>
                  <a:srgbClr val="404040"/>
                </a:solidFill>
                <a:latin typeface="Carlito"/>
                <a:cs typeface="Carlito"/>
              </a:rPr>
              <a:t>intended.</a:t>
            </a:r>
            <a:endParaRPr sz="2000">
              <a:latin typeface="Carlito"/>
              <a:cs typeface="Carlito"/>
            </a:endParaRPr>
          </a:p>
          <a:p>
            <a:pPr marL="12700" marR="337185">
              <a:lnSpc>
                <a:spcPts val="2200"/>
              </a:lnSpc>
              <a:spcBef>
                <a:spcPts val="1440"/>
              </a:spcBef>
            </a:pPr>
            <a:r>
              <a:rPr sz="2000" spc="-40" dirty="0">
                <a:solidFill>
                  <a:srgbClr val="404040"/>
                </a:solidFill>
                <a:latin typeface="Carlito"/>
                <a:cs typeface="Carlito"/>
              </a:rPr>
              <a:t>Interestingly, </a:t>
            </a:r>
            <a:r>
              <a:rPr sz="2000" spc="-5" dirty="0">
                <a:solidFill>
                  <a:srgbClr val="404040"/>
                </a:solidFill>
                <a:latin typeface="Carlito"/>
                <a:cs typeface="Carlito"/>
              </a:rPr>
              <a:t>one </a:t>
            </a:r>
            <a:r>
              <a:rPr sz="2000" dirty="0">
                <a:solidFill>
                  <a:srgbClr val="404040"/>
                </a:solidFill>
                <a:latin typeface="Carlito"/>
                <a:cs typeface="Carlito"/>
              </a:rPr>
              <a:t>launch </a:t>
            </a:r>
            <a:r>
              <a:rPr sz="2000" spc="-5" dirty="0">
                <a:solidFill>
                  <a:srgbClr val="404040"/>
                </a:solidFill>
                <a:latin typeface="Carlito"/>
                <a:cs typeface="Carlito"/>
              </a:rPr>
              <a:t>has </a:t>
            </a:r>
            <a:r>
              <a:rPr sz="2000" dirty="0">
                <a:solidFill>
                  <a:srgbClr val="404040"/>
                </a:solidFill>
                <a:latin typeface="Carlito"/>
                <a:cs typeface="Carlito"/>
              </a:rPr>
              <a:t>an  unclear </a:t>
            </a:r>
            <a:r>
              <a:rPr sz="2000" spc="-10" dirty="0">
                <a:solidFill>
                  <a:srgbClr val="404040"/>
                </a:solidFill>
                <a:latin typeface="Carlito"/>
                <a:cs typeface="Carlito"/>
              </a:rPr>
              <a:t>payload </a:t>
            </a:r>
            <a:r>
              <a:rPr sz="2000" spc="-25" dirty="0">
                <a:solidFill>
                  <a:srgbClr val="404040"/>
                </a:solidFill>
                <a:latin typeface="Carlito"/>
                <a:cs typeface="Carlito"/>
              </a:rPr>
              <a:t>status </a:t>
            </a:r>
            <a:r>
              <a:rPr sz="2000" dirty="0">
                <a:solidFill>
                  <a:srgbClr val="404040"/>
                </a:solidFill>
                <a:latin typeface="Carlito"/>
                <a:cs typeface="Carlito"/>
              </a:rPr>
              <a:t>and  </a:t>
            </a:r>
            <a:r>
              <a:rPr sz="2000" spc="-20" dirty="0">
                <a:solidFill>
                  <a:srgbClr val="404040"/>
                </a:solidFill>
                <a:latin typeface="Carlito"/>
                <a:cs typeface="Carlito"/>
              </a:rPr>
              <a:t>unfortunately </a:t>
            </a:r>
            <a:r>
              <a:rPr sz="2000" spc="-5" dirty="0">
                <a:solidFill>
                  <a:srgbClr val="404040"/>
                </a:solidFill>
                <a:latin typeface="Carlito"/>
                <a:cs typeface="Carlito"/>
              </a:rPr>
              <a:t>one </a:t>
            </a:r>
            <a:r>
              <a:rPr sz="2000" spc="-20" dirty="0">
                <a:solidFill>
                  <a:srgbClr val="404040"/>
                </a:solidFill>
                <a:latin typeface="Carlito"/>
                <a:cs typeface="Carlito"/>
              </a:rPr>
              <a:t>failed </a:t>
            </a:r>
            <a:r>
              <a:rPr sz="2000" spc="-5" dirty="0">
                <a:solidFill>
                  <a:srgbClr val="404040"/>
                </a:solidFill>
                <a:latin typeface="Carlito"/>
                <a:cs typeface="Carlito"/>
              </a:rPr>
              <a:t>in</a:t>
            </a:r>
            <a:r>
              <a:rPr sz="2000" spc="-40" dirty="0">
                <a:solidFill>
                  <a:srgbClr val="404040"/>
                </a:solidFill>
                <a:latin typeface="Carlito"/>
                <a:cs typeface="Carlito"/>
              </a:rPr>
              <a:t> </a:t>
            </a:r>
            <a:r>
              <a:rPr sz="2000" spc="-15" dirty="0">
                <a:solidFill>
                  <a:srgbClr val="404040"/>
                </a:solidFill>
                <a:latin typeface="Carlito"/>
                <a:cs typeface="Carlito"/>
              </a:rPr>
              <a:t>flight.</a:t>
            </a:r>
            <a:endParaRPr sz="2000">
              <a:latin typeface="Carlito"/>
              <a:cs typeface="Carlito"/>
            </a:endParaRPr>
          </a:p>
        </p:txBody>
      </p:sp>
      <p:sp>
        <p:nvSpPr>
          <p:cNvPr id="6" name="object 5">
            <a:extLst>
              <a:ext uri="{FF2B5EF4-FFF2-40B4-BE49-F238E27FC236}">
                <a16:creationId xmlns:a16="http://schemas.microsoft.com/office/drawing/2014/main" id="{062D4E24-3A06-7E92-9EB6-258E65D286A5}"/>
              </a:ext>
            </a:extLst>
          </p:cNvPr>
          <p:cNvSpPr/>
          <p:nvPr/>
        </p:nvSpPr>
        <p:spPr>
          <a:xfrm>
            <a:off x="957072" y="2026920"/>
            <a:ext cx="5138928" cy="344119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object 2">
            <a:extLst>
              <a:ext uri="{FF2B5EF4-FFF2-40B4-BE49-F238E27FC236}">
                <a16:creationId xmlns:a16="http://schemas.microsoft.com/office/drawing/2014/main" id="{79279F86-8362-A9F3-3B5F-5334820CCCFD}"/>
              </a:ext>
            </a:extLst>
          </p:cNvPr>
          <p:cNvSpPr/>
          <p:nvPr/>
        </p:nvSpPr>
        <p:spPr>
          <a:xfrm>
            <a:off x="734028" y="1541267"/>
            <a:ext cx="5811011" cy="4885944"/>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735471EC-A298-5A2D-1486-03D4A7135929}"/>
              </a:ext>
            </a:extLst>
          </p:cNvPr>
          <p:cNvSpPr txBox="1"/>
          <p:nvPr/>
        </p:nvSpPr>
        <p:spPr>
          <a:xfrm>
            <a:off x="6882606" y="1891228"/>
            <a:ext cx="4516120" cy="2354580"/>
          </a:xfrm>
          <a:prstGeom prst="rect">
            <a:avLst/>
          </a:prstGeom>
        </p:spPr>
        <p:txBody>
          <a:bodyPr vert="horz" wrap="square" lIns="0" tIns="43180" rIns="0" bIns="0" rtlCol="0">
            <a:spAutoFit/>
          </a:bodyPr>
          <a:lstStyle/>
          <a:p>
            <a:pPr marL="12700" marR="5080">
              <a:lnSpc>
                <a:spcPct val="90100"/>
              </a:lnSpc>
              <a:spcBef>
                <a:spcPts val="34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spc="-5" dirty="0">
                <a:solidFill>
                  <a:srgbClr val="404040"/>
                </a:solidFill>
                <a:latin typeface="Carlito"/>
                <a:cs typeface="Carlito"/>
              </a:rPr>
              <a:t>that  carried </a:t>
            </a:r>
            <a:r>
              <a:rPr sz="2000" dirty="0">
                <a:solidFill>
                  <a:srgbClr val="404040"/>
                </a:solidFill>
                <a:latin typeface="Carlito"/>
                <a:cs typeface="Carlito"/>
              </a:rPr>
              <a:t>the </a:t>
            </a:r>
            <a:r>
              <a:rPr sz="2000" spc="-5" dirty="0">
                <a:solidFill>
                  <a:srgbClr val="404040"/>
                </a:solidFill>
                <a:latin typeface="Carlito"/>
                <a:cs typeface="Carlito"/>
              </a:rPr>
              <a:t>highest </a:t>
            </a:r>
            <a:r>
              <a:rPr sz="2000" spc="-10" dirty="0">
                <a:solidFill>
                  <a:srgbClr val="404040"/>
                </a:solidFill>
                <a:latin typeface="Carlito"/>
                <a:cs typeface="Carlito"/>
              </a:rPr>
              <a:t>payload </a:t>
            </a:r>
            <a:r>
              <a:rPr sz="2000" spc="-5" dirty="0">
                <a:solidFill>
                  <a:srgbClr val="404040"/>
                </a:solidFill>
                <a:latin typeface="Carlito"/>
                <a:cs typeface="Carlito"/>
              </a:rPr>
              <a:t>mass of </a:t>
            </a:r>
            <a:r>
              <a:rPr sz="2000" dirty="0">
                <a:solidFill>
                  <a:srgbClr val="404040"/>
                </a:solidFill>
                <a:latin typeface="Carlito"/>
                <a:cs typeface="Carlito"/>
              </a:rPr>
              <a:t>15600  kg.</a:t>
            </a:r>
            <a:endParaRPr sz="2000">
              <a:latin typeface="Carlito"/>
              <a:cs typeface="Carlito"/>
            </a:endParaRPr>
          </a:p>
          <a:p>
            <a:pPr marL="12700" marR="71120">
              <a:lnSpc>
                <a:spcPts val="2200"/>
              </a:lnSpc>
              <a:spcBef>
                <a:spcPts val="1440"/>
              </a:spcBef>
            </a:pPr>
            <a:r>
              <a:rPr sz="2000" spc="-5" dirty="0">
                <a:solidFill>
                  <a:srgbClr val="404040"/>
                </a:solidFill>
                <a:latin typeface="Carlito"/>
                <a:cs typeface="Carlito"/>
              </a:rPr>
              <a:t>These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spc="-20" dirty="0">
                <a:solidFill>
                  <a:srgbClr val="404040"/>
                </a:solidFill>
                <a:latin typeface="Carlito"/>
                <a:cs typeface="Carlito"/>
              </a:rPr>
              <a:t>are </a:t>
            </a:r>
            <a:r>
              <a:rPr sz="2000" spc="-15" dirty="0">
                <a:solidFill>
                  <a:srgbClr val="404040"/>
                </a:solidFill>
                <a:latin typeface="Carlito"/>
                <a:cs typeface="Carlito"/>
              </a:rPr>
              <a:t>very </a:t>
            </a:r>
            <a:r>
              <a:rPr sz="2000" spc="-5" dirty="0">
                <a:solidFill>
                  <a:srgbClr val="404040"/>
                </a:solidFill>
                <a:latin typeface="Carlito"/>
                <a:cs typeface="Carlito"/>
              </a:rPr>
              <a:t>similar </a:t>
            </a:r>
            <a:r>
              <a:rPr sz="2000" dirty="0">
                <a:solidFill>
                  <a:srgbClr val="404040"/>
                </a:solidFill>
                <a:latin typeface="Carlito"/>
                <a:cs typeface="Carlito"/>
              </a:rPr>
              <a:t>and  all </a:t>
            </a:r>
            <a:r>
              <a:rPr sz="2000" spc="-20" dirty="0">
                <a:solidFill>
                  <a:srgbClr val="404040"/>
                </a:solidFill>
                <a:latin typeface="Carlito"/>
                <a:cs typeface="Carlito"/>
              </a:rPr>
              <a:t>are </a:t>
            </a:r>
            <a:r>
              <a:rPr sz="2000" spc="-5" dirty="0">
                <a:solidFill>
                  <a:srgbClr val="404040"/>
                </a:solidFill>
                <a:latin typeface="Carlito"/>
                <a:cs typeface="Carlito"/>
              </a:rPr>
              <a:t>of </a:t>
            </a:r>
            <a:r>
              <a:rPr sz="2000" dirty="0">
                <a:solidFill>
                  <a:srgbClr val="404040"/>
                </a:solidFill>
                <a:latin typeface="Carlito"/>
                <a:cs typeface="Carlito"/>
              </a:rPr>
              <a:t>the F9 B5 </a:t>
            </a:r>
            <a:r>
              <a:rPr sz="2000" spc="-5" dirty="0">
                <a:solidFill>
                  <a:srgbClr val="404040"/>
                </a:solidFill>
                <a:latin typeface="Carlito"/>
                <a:cs typeface="Carlito"/>
              </a:rPr>
              <a:t>B10xx.x</a:t>
            </a:r>
            <a:r>
              <a:rPr sz="2000" spc="-140" dirty="0">
                <a:solidFill>
                  <a:srgbClr val="404040"/>
                </a:solidFill>
                <a:latin typeface="Carlito"/>
                <a:cs typeface="Carlito"/>
              </a:rPr>
              <a:t> </a:t>
            </a:r>
            <a:r>
              <a:rPr sz="2000" spc="-45" dirty="0">
                <a:solidFill>
                  <a:srgbClr val="404040"/>
                </a:solidFill>
                <a:latin typeface="Carlito"/>
                <a:cs typeface="Carlito"/>
              </a:rPr>
              <a:t>variety.</a:t>
            </a:r>
            <a:endParaRPr sz="2000">
              <a:latin typeface="Carlito"/>
              <a:cs typeface="Carlito"/>
            </a:endParaRPr>
          </a:p>
          <a:p>
            <a:pPr marL="12700" marR="27305">
              <a:lnSpc>
                <a:spcPts val="2210"/>
              </a:lnSpc>
              <a:spcBef>
                <a:spcPts val="1395"/>
              </a:spcBef>
            </a:pPr>
            <a:r>
              <a:rPr sz="2000" spc="-5" dirty="0">
                <a:solidFill>
                  <a:srgbClr val="404040"/>
                </a:solidFill>
                <a:latin typeface="Carlito"/>
                <a:cs typeface="Carlito"/>
              </a:rPr>
              <a:t>This </a:t>
            </a:r>
            <a:r>
              <a:rPr sz="2000" spc="-25" dirty="0">
                <a:solidFill>
                  <a:srgbClr val="404040"/>
                </a:solidFill>
                <a:latin typeface="Carlito"/>
                <a:cs typeface="Carlito"/>
              </a:rPr>
              <a:t>likely </a:t>
            </a:r>
            <a:r>
              <a:rPr sz="2000" spc="-20" dirty="0">
                <a:solidFill>
                  <a:srgbClr val="404040"/>
                </a:solidFill>
                <a:latin typeface="Carlito"/>
                <a:cs typeface="Carlito"/>
              </a:rPr>
              <a:t>indicates </a:t>
            </a:r>
            <a:r>
              <a:rPr sz="2000" spc="-10" dirty="0">
                <a:solidFill>
                  <a:srgbClr val="404040"/>
                </a:solidFill>
                <a:latin typeface="Carlito"/>
                <a:cs typeface="Carlito"/>
              </a:rPr>
              <a:t>payload </a:t>
            </a:r>
            <a:r>
              <a:rPr sz="2000" spc="-5" dirty="0">
                <a:solidFill>
                  <a:srgbClr val="404040"/>
                </a:solidFill>
                <a:latin typeface="Carlito"/>
                <a:cs typeface="Carlito"/>
              </a:rPr>
              <a:t>mass </a:t>
            </a:r>
            <a:r>
              <a:rPr sz="2000" spc="-25" dirty="0">
                <a:solidFill>
                  <a:srgbClr val="404040"/>
                </a:solidFill>
                <a:latin typeface="Carlito"/>
                <a:cs typeface="Carlito"/>
              </a:rPr>
              <a:t>correlates  </a:t>
            </a:r>
            <a:r>
              <a:rPr sz="2000" spc="-5" dirty="0">
                <a:solidFill>
                  <a:srgbClr val="404040"/>
                </a:solidFill>
                <a:latin typeface="Carlito"/>
                <a:cs typeface="Carlito"/>
              </a:rPr>
              <a:t>with </a:t>
            </a:r>
            <a:r>
              <a:rPr sz="2000" dirty="0">
                <a:solidFill>
                  <a:srgbClr val="404040"/>
                </a:solidFill>
                <a:latin typeface="Carlito"/>
                <a:cs typeface="Carlito"/>
              </a:rPr>
              <a:t>the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spc="-5" dirty="0">
                <a:solidFill>
                  <a:srgbClr val="404040"/>
                </a:solidFill>
                <a:latin typeface="Carlito"/>
                <a:cs typeface="Carlito"/>
              </a:rPr>
              <a:t>that is</a:t>
            </a:r>
            <a:r>
              <a:rPr sz="2000" spc="15" dirty="0">
                <a:solidFill>
                  <a:srgbClr val="404040"/>
                </a:solidFill>
                <a:latin typeface="Carlito"/>
                <a:cs typeface="Carlito"/>
              </a:rPr>
              <a:t> </a:t>
            </a:r>
            <a:r>
              <a:rPr sz="2000" spc="-5" dirty="0">
                <a:solidFill>
                  <a:srgbClr val="404040"/>
                </a:solidFill>
                <a:latin typeface="Carlito"/>
                <a:cs typeface="Carlito"/>
              </a:rPr>
              <a:t>used.</a:t>
            </a:r>
            <a:endParaRPr sz="2000">
              <a:latin typeface="Carlito"/>
              <a:cs typeface="Carlito"/>
            </a:endParaRP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object 4">
            <a:extLst>
              <a:ext uri="{FF2B5EF4-FFF2-40B4-BE49-F238E27FC236}">
                <a16:creationId xmlns:a16="http://schemas.microsoft.com/office/drawing/2014/main" id="{50B70434-8971-D35A-0410-5F3BCEDA593E}"/>
              </a:ext>
            </a:extLst>
          </p:cNvPr>
          <p:cNvSpPr txBox="1"/>
          <p:nvPr/>
        </p:nvSpPr>
        <p:spPr>
          <a:xfrm>
            <a:off x="7584693" y="2726054"/>
            <a:ext cx="3983354" cy="1885950"/>
          </a:xfrm>
          <a:prstGeom prst="rect">
            <a:avLst/>
          </a:prstGeom>
        </p:spPr>
        <p:txBody>
          <a:bodyPr vert="horz" wrap="square" lIns="0" tIns="43180" rIns="0" bIns="0" rtlCol="0">
            <a:spAutoFit/>
          </a:bodyPr>
          <a:lstStyle/>
          <a:p>
            <a:pPr marL="12700" marR="5080">
              <a:lnSpc>
                <a:spcPct val="90000"/>
              </a:lnSpc>
              <a:spcBef>
                <a:spcPts val="34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5" dirty="0">
                <a:solidFill>
                  <a:srgbClr val="404040"/>
                </a:solidFill>
                <a:latin typeface="Carlito"/>
                <a:cs typeface="Carlito"/>
              </a:rPr>
              <a:t>Month,</a:t>
            </a:r>
            <a:r>
              <a:rPr sz="2000" spc="-145" dirty="0">
                <a:solidFill>
                  <a:srgbClr val="404040"/>
                </a:solidFill>
                <a:latin typeface="Carlito"/>
                <a:cs typeface="Carlito"/>
              </a:rPr>
              <a:t> </a:t>
            </a:r>
            <a:r>
              <a:rPr sz="2000" spc="-5" dirty="0">
                <a:solidFill>
                  <a:srgbClr val="404040"/>
                </a:solidFill>
                <a:latin typeface="Carlito"/>
                <a:cs typeface="Carlito"/>
              </a:rPr>
              <a:t>Landing  </a:t>
            </a:r>
            <a:r>
              <a:rPr sz="2000" spc="-10" dirty="0">
                <a:solidFill>
                  <a:srgbClr val="404040"/>
                </a:solidFill>
                <a:latin typeface="Carlito"/>
                <a:cs typeface="Carlito"/>
              </a:rPr>
              <a:t>Outcome, Booster </a:t>
            </a:r>
            <a:r>
              <a:rPr sz="2000" spc="-40" dirty="0">
                <a:solidFill>
                  <a:srgbClr val="404040"/>
                </a:solidFill>
                <a:latin typeface="Carlito"/>
                <a:cs typeface="Carlito"/>
              </a:rPr>
              <a:t>Version, </a:t>
            </a:r>
            <a:r>
              <a:rPr sz="2000" spc="-25" dirty="0">
                <a:solidFill>
                  <a:srgbClr val="404040"/>
                </a:solidFill>
                <a:latin typeface="Carlito"/>
                <a:cs typeface="Carlito"/>
              </a:rPr>
              <a:t>Payload  </a:t>
            </a:r>
            <a:r>
              <a:rPr sz="2000" dirty="0">
                <a:solidFill>
                  <a:srgbClr val="404040"/>
                </a:solidFill>
                <a:latin typeface="Carlito"/>
                <a:cs typeface="Carlito"/>
              </a:rPr>
              <a:t>Mass </a:t>
            </a:r>
            <a:r>
              <a:rPr sz="2000" spc="-5" dirty="0">
                <a:solidFill>
                  <a:srgbClr val="404040"/>
                </a:solidFill>
                <a:latin typeface="Carlito"/>
                <a:cs typeface="Carlito"/>
              </a:rPr>
              <a:t>(kg), </a:t>
            </a:r>
            <a:r>
              <a:rPr sz="2000" dirty="0">
                <a:solidFill>
                  <a:srgbClr val="404040"/>
                </a:solidFill>
                <a:latin typeface="Carlito"/>
                <a:cs typeface="Carlito"/>
              </a:rPr>
              <a:t>and </a:t>
            </a:r>
            <a:r>
              <a:rPr sz="2000" spc="-5" dirty="0">
                <a:solidFill>
                  <a:srgbClr val="404040"/>
                </a:solidFill>
                <a:latin typeface="Carlito"/>
                <a:cs typeface="Carlito"/>
              </a:rPr>
              <a:t>Launch </a:t>
            </a:r>
            <a:r>
              <a:rPr sz="2000" spc="-20" dirty="0">
                <a:solidFill>
                  <a:srgbClr val="404040"/>
                </a:solidFill>
                <a:latin typeface="Carlito"/>
                <a:cs typeface="Carlito"/>
              </a:rPr>
              <a:t>site </a:t>
            </a:r>
            <a:r>
              <a:rPr sz="2000" spc="-5" dirty="0">
                <a:solidFill>
                  <a:srgbClr val="404040"/>
                </a:solidFill>
                <a:latin typeface="Carlito"/>
                <a:cs typeface="Carlito"/>
              </a:rPr>
              <a:t>of </a:t>
            </a:r>
            <a:r>
              <a:rPr sz="2000" dirty="0">
                <a:solidFill>
                  <a:srgbClr val="404040"/>
                </a:solidFill>
                <a:latin typeface="Carlito"/>
                <a:cs typeface="Carlito"/>
              </a:rPr>
              <a:t>2015  launches </a:t>
            </a:r>
            <a:r>
              <a:rPr sz="2000" spc="-10" dirty="0">
                <a:solidFill>
                  <a:srgbClr val="404040"/>
                </a:solidFill>
                <a:latin typeface="Carlito"/>
                <a:cs typeface="Carlito"/>
              </a:rPr>
              <a:t>where </a:t>
            </a:r>
            <a:r>
              <a:rPr sz="2000" spc="-25" dirty="0">
                <a:solidFill>
                  <a:srgbClr val="404040"/>
                </a:solidFill>
                <a:latin typeface="Carlito"/>
                <a:cs typeface="Carlito"/>
              </a:rPr>
              <a:t>stage </a:t>
            </a:r>
            <a:r>
              <a:rPr sz="2000" dirty="0">
                <a:solidFill>
                  <a:srgbClr val="404040"/>
                </a:solidFill>
                <a:latin typeface="Carlito"/>
                <a:cs typeface="Carlito"/>
              </a:rPr>
              <a:t>1 </a:t>
            </a:r>
            <a:r>
              <a:rPr sz="2000" spc="-20" dirty="0">
                <a:solidFill>
                  <a:srgbClr val="404040"/>
                </a:solidFill>
                <a:latin typeface="Carlito"/>
                <a:cs typeface="Carlito"/>
              </a:rPr>
              <a:t>failed </a:t>
            </a:r>
            <a:r>
              <a:rPr sz="2000" spc="-15" dirty="0">
                <a:solidFill>
                  <a:srgbClr val="404040"/>
                </a:solidFill>
                <a:latin typeface="Carlito"/>
                <a:cs typeface="Carlito"/>
              </a:rPr>
              <a:t>to </a:t>
            </a:r>
            <a:r>
              <a:rPr sz="2000" spc="-5" dirty="0">
                <a:solidFill>
                  <a:srgbClr val="404040"/>
                </a:solidFill>
                <a:latin typeface="Carlito"/>
                <a:cs typeface="Carlito"/>
              </a:rPr>
              <a:t>land  on </a:t>
            </a:r>
            <a:r>
              <a:rPr sz="2000" dirty="0">
                <a:solidFill>
                  <a:srgbClr val="404040"/>
                </a:solidFill>
                <a:latin typeface="Carlito"/>
                <a:cs typeface="Carlito"/>
              </a:rPr>
              <a:t>a </a:t>
            </a:r>
            <a:r>
              <a:rPr sz="2000" spc="-20" dirty="0">
                <a:solidFill>
                  <a:srgbClr val="404040"/>
                </a:solidFill>
                <a:latin typeface="Carlito"/>
                <a:cs typeface="Carlito"/>
              </a:rPr>
              <a:t>drone</a:t>
            </a:r>
            <a:r>
              <a:rPr sz="2000" spc="-80" dirty="0">
                <a:solidFill>
                  <a:srgbClr val="404040"/>
                </a:solidFill>
                <a:latin typeface="Carlito"/>
                <a:cs typeface="Carlito"/>
              </a:rPr>
              <a:t> </a:t>
            </a:r>
            <a:r>
              <a:rPr sz="2000" spc="-5" dirty="0">
                <a:solidFill>
                  <a:srgbClr val="404040"/>
                </a:solidFill>
                <a:latin typeface="Carlito"/>
                <a:cs typeface="Carlito"/>
              </a:rPr>
              <a:t>ship.</a:t>
            </a:r>
            <a:endParaRPr sz="2000" dirty="0">
              <a:latin typeface="Carlito"/>
              <a:cs typeface="Carlito"/>
            </a:endParaRPr>
          </a:p>
          <a:p>
            <a:pPr marL="12700">
              <a:lnSpc>
                <a:spcPct val="100000"/>
              </a:lnSpc>
              <a:spcBef>
                <a:spcPts val="1200"/>
              </a:spcBef>
            </a:pPr>
            <a:r>
              <a:rPr sz="2000" spc="-20" dirty="0">
                <a:solidFill>
                  <a:srgbClr val="404040"/>
                </a:solidFill>
                <a:latin typeface="Carlito"/>
                <a:cs typeface="Carlito"/>
              </a:rPr>
              <a:t>There were two </a:t>
            </a:r>
            <a:r>
              <a:rPr sz="2000" spc="-5" dirty="0">
                <a:solidFill>
                  <a:srgbClr val="404040"/>
                </a:solidFill>
                <a:latin typeface="Carlito"/>
                <a:cs typeface="Carlito"/>
              </a:rPr>
              <a:t>such</a:t>
            </a:r>
            <a:r>
              <a:rPr sz="2000" spc="-50" dirty="0">
                <a:solidFill>
                  <a:srgbClr val="404040"/>
                </a:solidFill>
                <a:latin typeface="Carlito"/>
                <a:cs typeface="Carlito"/>
              </a:rPr>
              <a:t> </a:t>
            </a:r>
            <a:r>
              <a:rPr sz="2000" spc="-5" dirty="0">
                <a:solidFill>
                  <a:srgbClr val="404040"/>
                </a:solidFill>
                <a:latin typeface="Carlito"/>
                <a:cs typeface="Carlito"/>
              </a:rPr>
              <a:t>occurrences.</a:t>
            </a:r>
            <a:endParaRPr sz="2000" dirty="0">
              <a:latin typeface="Carlito"/>
              <a:cs typeface="Carlito"/>
            </a:endParaRPr>
          </a:p>
        </p:txBody>
      </p:sp>
      <p:sp>
        <p:nvSpPr>
          <p:cNvPr id="6" name="object 5">
            <a:extLst>
              <a:ext uri="{FF2B5EF4-FFF2-40B4-BE49-F238E27FC236}">
                <a16:creationId xmlns:a16="http://schemas.microsoft.com/office/drawing/2014/main" id="{A76FC3C7-E652-23F2-FD6F-C12B2134366F}"/>
              </a:ext>
            </a:extLst>
          </p:cNvPr>
          <p:cNvSpPr/>
          <p:nvPr/>
        </p:nvSpPr>
        <p:spPr>
          <a:xfrm>
            <a:off x="135636" y="2630423"/>
            <a:ext cx="7306056" cy="20772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object 4">
            <a:extLst>
              <a:ext uri="{FF2B5EF4-FFF2-40B4-BE49-F238E27FC236}">
                <a16:creationId xmlns:a16="http://schemas.microsoft.com/office/drawing/2014/main" id="{BC253E50-6D3F-A934-D3C5-32367B3F52E4}"/>
              </a:ext>
            </a:extLst>
          </p:cNvPr>
          <p:cNvSpPr txBox="1"/>
          <p:nvPr/>
        </p:nvSpPr>
        <p:spPr>
          <a:xfrm>
            <a:off x="6923278" y="2256789"/>
            <a:ext cx="4707890" cy="2631440"/>
          </a:xfrm>
          <a:prstGeom prst="rect">
            <a:avLst/>
          </a:prstGeom>
        </p:spPr>
        <p:txBody>
          <a:bodyPr vert="horz" wrap="square" lIns="0" tIns="38100" rIns="0" bIns="0" rtlCol="0">
            <a:spAutoFit/>
          </a:bodyPr>
          <a:lstStyle/>
          <a:p>
            <a:pPr marL="12700" marR="5080">
              <a:lnSpc>
                <a:spcPct val="918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a </a:t>
            </a:r>
            <a:r>
              <a:rPr sz="2000" spc="-20" dirty="0">
                <a:solidFill>
                  <a:srgbClr val="404040"/>
                </a:solidFill>
                <a:latin typeface="Carlito"/>
                <a:cs typeface="Carlito"/>
              </a:rPr>
              <a:t>list </a:t>
            </a:r>
            <a:r>
              <a:rPr sz="2000" spc="-5" dirty="0">
                <a:solidFill>
                  <a:srgbClr val="404040"/>
                </a:solidFill>
                <a:latin typeface="Carlito"/>
                <a:cs typeface="Carlito"/>
              </a:rPr>
              <a:t>of successful</a:t>
            </a:r>
            <a:r>
              <a:rPr sz="2000" spc="-125" dirty="0">
                <a:solidFill>
                  <a:srgbClr val="404040"/>
                </a:solidFill>
                <a:latin typeface="Carlito"/>
                <a:cs typeface="Carlito"/>
              </a:rPr>
              <a:t> </a:t>
            </a:r>
            <a:r>
              <a:rPr sz="2000" dirty="0">
                <a:solidFill>
                  <a:srgbClr val="404040"/>
                </a:solidFill>
                <a:latin typeface="Carlito"/>
                <a:cs typeface="Carlito"/>
              </a:rPr>
              <a:t>landings  and </a:t>
            </a:r>
            <a:r>
              <a:rPr sz="2000" spc="-5" dirty="0">
                <a:solidFill>
                  <a:srgbClr val="404040"/>
                </a:solidFill>
                <a:latin typeface="Carlito"/>
                <a:cs typeface="Carlito"/>
              </a:rPr>
              <a:t>between </a:t>
            </a:r>
            <a:r>
              <a:rPr sz="2000" dirty="0">
                <a:solidFill>
                  <a:srgbClr val="404040"/>
                </a:solidFill>
                <a:latin typeface="Carlito"/>
                <a:cs typeface="Carlito"/>
              </a:rPr>
              <a:t>2010-06-04 and 2017-03-20  </a:t>
            </a:r>
            <a:r>
              <a:rPr sz="2000" spc="-25" dirty="0">
                <a:solidFill>
                  <a:srgbClr val="404040"/>
                </a:solidFill>
                <a:latin typeface="Carlito"/>
                <a:cs typeface="Carlito"/>
              </a:rPr>
              <a:t>inclusively.</a:t>
            </a:r>
            <a:endParaRPr sz="2000">
              <a:latin typeface="Carlito"/>
              <a:cs typeface="Carlito"/>
            </a:endParaRPr>
          </a:p>
          <a:p>
            <a:pPr marL="12700" marR="464184">
              <a:lnSpc>
                <a:spcPct val="91800"/>
              </a:lnSpc>
              <a:spcBef>
                <a:spcPts val="1395"/>
              </a:spcBef>
            </a:pPr>
            <a:r>
              <a:rPr sz="2000" spc="-20" dirty="0">
                <a:solidFill>
                  <a:srgbClr val="404040"/>
                </a:solidFill>
                <a:latin typeface="Carlito"/>
                <a:cs typeface="Carlito"/>
              </a:rPr>
              <a:t>There </a:t>
            </a:r>
            <a:r>
              <a:rPr sz="2000" spc="-15" dirty="0">
                <a:solidFill>
                  <a:srgbClr val="404040"/>
                </a:solidFill>
                <a:latin typeface="Carlito"/>
                <a:cs typeface="Carlito"/>
              </a:rPr>
              <a:t>are two </a:t>
            </a:r>
            <a:r>
              <a:rPr sz="2000" dirty="0">
                <a:solidFill>
                  <a:srgbClr val="404040"/>
                </a:solidFill>
                <a:latin typeface="Carlito"/>
                <a:cs typeface="Carlito"/>
              </a:rPr>
              <a:t>types </a:t>
            </a:r>
            <a:r>
              <a:rPr sz="2000" spc="-5" dirty="0">
                <a:solidFill>
                  <a:srgbClr val="404040"/>
                </a:solidFill>
                <a:latin typeface="Carlito"/>
                <a:cs typeface="Carlito"/>
              </a:rPr>
              <a:t>of successful</a:t>
            </a:r>
            <a:r>
              <a:rPr sz="2000" spc="-95" dirty="0">
                <a:solidFill>
                  <a:srgbClr val="404040"/>
                </a:solidFill>
                <a:latin typeface="Carlito"/>
                <a:cs typeface="Carlito"/>
              </a:rPr>
              <a:t> </a:t>
            </a:r>
            <a:r>
              <a:rPr sz="2000" dirty="0">
                <a:solidFill>
                  <a:srgbClr val="404040"/>
                </a:solidFill>
                <a:latin typeface="Carlito"/>
                <a:cs typeface="Carlito"/>
              </a:rPr>
              <a:t>landing  </a:t>
            </a:r>
            <a:r>
              <a:rPr sz="2000" spc="-20" dirty="0">
                <a:solidFill>
                  <a:srgbClr val="404040"/>
                </a:solidFill>
                <a:latin typeface="Carlito"/>
                <a:cs typeface="Carlito"/>
              </a:rPr>
              <a:t>outcomes: drone </a:t>
            </a:r>
            <a:r>
              <a:rPr sz="2000" spc="-5" dirty="0">
                <a:solidFill>
                  <a:srgbClr val="404040"/>
                </a:solidFill>
                <a:latin typeface="Carlito"/>
                <a:cs typeface="Carlito"/>
              </a:rPr>
              <a:t>ship </a:t>
            </a:r>
            <a:r>
              <a:rPr sz="2000" dirty="0">
                <a:solidFill>
                  <a:srgbClr val="404040"/>
                </a:solidFill>
                <a:latin typeface="Carlito"/>
                <a:cs typeface="Carlito"/>
              </a:rPr>
              <a:t>and </a:t>
            </a:r>
            <a:r>
              <a:rPr sz="2000" spc="-15" dirty="0">
                <a:solidFill>
                  <a:srgbClr val="404040"/>
                </a:solidFill>
                <a:latin typeface="Carlito"/>
                <a:cs typeface="Carlito"/>
              </a:rPr>
              <a:t>ground </a:t>
            </a:r>
            <a:r>
              <a:rPr sz="2000" spc="-5" dirty="0">
                <a:solidFill>
                  <a:srgbClr val="404040"/>
                </a:solidFill>
                <a:latin typeface="Carlito"/>
                <a:cs typeface="Carlito"/>
              </a:rPr>
              <a:t>pad  </a:t>
            </a:r>
            <a:r>
              <a:rPr sz="2000" dirty="0">
                <a:solidFill>
                  <a:srgbClr val="404040"/>
                </a:solidFill>
                <a:latin typeface="Carlito"/>
                <a:cs typeface="Carlito"/>
              </a:rPr>
              <a:t>landings.</a:t>
            </a:r>
            <a:endParaRPr sz="2000">
              <a:latin typeface="Carlito"/>
              <a:cs typeface="Carlito"/>
            </a:endParaRPr>
          </a:p>
          <a:p>
            <a:pPr marL="12700" marR="561975">
              <a:lnSpc>
                <a:spcPts val="2300"/>
              </a:lnSpc>
              <a:spcBef>
                <a:spcPts val="1160"/>
              </a:spcBef>
            </a:pPr>
            <a:r>
              <a:rPr sz="2000" spc="-20" dirty="0">
                <a:solidFill>
                  <a:srgbClr val="404040"/>
                </a:solidFill>
                <a:latin typeface="Carlito"/>
                <a:cs typeface="Carlito"/>
              </a:rPr>
              <a:t>There were </a:t>
            </a:r>
            <a:r>
              <a:rPr sz="2000" dirty="0">
                <a:solidFill>
                  <a:srgbClr val="404040"/>
                </a:solidFill>
                <a:latin typeface="Carlito"/>
                <a:cs typeface="Carlito"/>
              </a:rPr>
              <a:t>8 </a:t>
            </a:r>
            <a:r>
              <a:rPr sz="2000" spc="-5" dirty="0">
                <a:solidFill>
                  <a:srgbClr val="404040"/>
                </a:solidFill>
                <a:latin typeface="Carlito"/>
                <a:cs typeface="Carlito"/>
              </a:rPr>
              <a:t>successful </a:t>
            </a:r>
            <a:r>
              <a:rPr sz="2000" dirty="0">
                <a:solidFill>
                  <a:srgbClr val="404040"/>
                </a:solidFill>
                <a:latin typeface="Carlito"/>
                <a:cs typeface="Carlito"/>
              </a:rPr>
              <a:t>landings in</a:t>
            </a:r>
            <a:r>
              <a:rPr sz="2000" spc="-135" dirty="0">
                <a:solidFill>
                  <a:srgbClr val="404040"/>
                </a:solidFill>
                <a:latin typeface="Carlito"/>
                <a:cs typeface="Carlito"/>
              </a:rPr>
              <a:t> </a:t>
            </a:r>
            <a:r>
              <a:rPr sz="2000" spc="-25" dirty="0">
                <a:solidFill>
                  <a:srgbClr val="404040"/>
                </a:solidFill>
                <a:latin typeface="Carlito"/>
                <a:cs typeface="Carlito"/>
              </a:rPr>
              <a:t>total  </a:t>
            </a:r>
            <a:r>
              <a:rPr sz="2000" spc="-5" dirty="0">
                <a:solidFill>
                  <a:srgbClr val="404040"/>
                </a:solidFill>
                <a:latin typeface="Carlito"/>
                <a:cs typeface="Carlito"/>
              </a:rPr>
              <a:t>during </a:t>
            </a:r>
            <a:r>
              <a:rPr sz="2000" dirty="0">
                <a:solidFill>
                  <a:srgbClr val="404040"/>
                </a:solidFill>
                <a:latin typeface="Carlito"/>
                <a:cs typeface="Carlito"/>
              </a:rPr>
              <a:t>this </a:t>
            </a:r>
            <a:r>
              <a:rPr sz="2000" spc="-5" dirty="0">
                <a:solidFill>
                  <a:srgbClr val="404040"/>
                </a:solidFill>
                <a:latin typeface="Carlito"/>
                <a:cs typeface="Carlito"/>
              </a:rPr>
              <a:t>time</a:t>
            </a:r>
            <a:r>
              <a:rPr sz="2000" spc="-85" dirty="0">
                <a:solidFill>
                  <a:srgbClr val="404040"/>
                </a:solidFill>
                <a:latin typeface="Carlito"/>
                <a:cs typeface="Carlito"/>
              </a:rPr>
              <a:t> </a:t>
            </a:r>
            <a:r>
              <a:rPr sz="2000" spc="-5" dirty="0">
                <a:solidFill>
                  <a:srgbClr val="404040"/>
                </a:solidFill>
                <a:latin typeface="Carlito"/>
                <a:cs typeface="Carlito"/>
              </a:rPr>
              <a:t>period</a:t>
            </a:r>
            <a:endParaRPr sz="2000">
              <a:latin typeface="Carlito"/>
              <a:cs typeface="Carlito"/>
            </a:endParaRPr>
          </a:p>
        </p:txBody>
      </p:sp>
      <p:sp>
        <p:nvSpPr>
          <p:cNvPr id="6" name="object 5">
            <a:extLst>
              <a:ext uri="{FF2B5EF4-FFF2-40B4-BE49-F238E27FC236}">
                <a16:creationId xmlns:a16="http://schemas.microsoft.com/office/drawing/2014/main" id="{9E37BC92-E20D-CD0F-2439-D5CFD283074A}"/>
              </a:ext>
            </a:extLst>
          </p:cNvPr>
          <p:cNvSpPr/>
          <p:nvPr/>
        </p:nvSpPr>
        <p:spPr>
          <a:xfrm>
            <a:off x="478536" y="2307335"/>
            <a:ext cx="6257544" cy="239877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sp>
        <p:nvSpPr>
          <p:cNvPr id="4" name="object 3">
            <a:extLst>
              <a:ext uri="{FF2B5EF4-FFF2-40B4-BE49-F238E27FC236}">
                <a16:creationId xmlns:a16="http://schemas.microsoft.com/office/drawing/2014/main" id="{6F5491BD-812D-C73F-0743-AFCA16E2034C}"/>
              </a:ext>
            </a:extLst>
          </p:cNvPr>
          <p:cNvSpPr txBox="1"/>
          <p:nvPr/>
        </p:nvSpPr>
        <p:spPr>
          <a:xfrm>
            <a:off x="820013" y="5535879"/>
            <a:ext cx="9882505" cy="622300"/>
          </a:xfrm>
          <a:prstGeom prst="rect">
            <a:avLst/>
          </a:prstGeom>
        </p:spPr>
        <p:txBody>
          <a:bodyPr vert="horz" wrap="square" lIns="0" tIns="34290" rIns="0" bIns="0" rtlCol="0">
            <a:spAutoFit/>
          </a:bodyPr>
          <a:lstStyle/>
          <a:p>
            <a:pPr marL="12700" marR="5080">
              <a:lnSpc>
                <a:spcPts val="2290"/>
              </a:lnSpc>
              <a:spcBef>
                <a:spcPts val="270"/>
              </a:spcBef>
            </a:pPr>
            <a:r>
              <a:rPr sz="2000" spc="-5" dirty="0">
                <a:solidFill>
                  <a:srgbClr val="404040"/>
                </a:solidFill>
                <a:latin typeface="Carlito"/>
                <a:cs typeface="Carlito"/>
              </a:rPr>
              <a:t>The left </a:t>
            </a:r>
            <a:r>
              <a:rPr sz="2000" dirty="0">
                <a:solidFill>
                  <a:srgbClr val="404040"/>
                </a:solidFill>
                <a:latin typeface="Carlito"/>
                <a:cs typeface="Carlito"/>
              </a:rPr>
              <a:t>map </a:t>
            </a:r>
            <a:r>
              <a:rPr sz="2000" spc="-15" dirty="0">
                <a:solidFill>
                  <a:srgbClr val="404040"/>
                </a:solidFill>
                <a:latin typeface="Carlito"/>
                <a:cs typeface="Carlito"/>
              </a:rPr>
              <a:t>shows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spc="-25" dirty="0">
                <a:solidFill>
                  <a:srgbClr val="404040"/>
                </a:solidFill>
                <a:latin typeface="Carlito"/>
                <a:cs typeface="Carlito"/>
              </a:rPr>
              <a:t>relative </a:t>
            </a:r>
            <a:r>
              <a:rPr sz="2000" spc="-5" dirty="0">
                <a:solidFill>
                  <a:srgbClr val="404040"/>
                </a:solidFill>
                <a:latin typeface="Carlito"/>
                <a:cs typeface="Carlito"/>
              </a:rPr>
              <a:t>US </a:t>
            </a:r>
            <a:r>
              <a:rPr sz="2000" dirty="0">
                <a:solidFill>
                  <a:srgbClr val="404040"/>
                </a:solidFill>
                <a:latin typeface="Carlito"/>
                <a:cs typeface="Carlito"/>
              </a:rPr>
              <a:t>map. </a:t>
            </a:r>
            <a:r>
              <a:rPr sz="2000" spc="-5" dirty="0">
                <a:solidFill>
                  <a:srgbClr val="404040"/>
                </a:solidFill>
                <a:latin typeface="Carlito"/>
                <a:cs typeface="Carlito"/>
              </a:rPr>
              <a:t>The right </a:t>
            </a:r>
            <a:r>
              <a:rPr sz="2000" dirty="0">
                <a:solidFill>
                  <a:srgbClr val="404040"/>
                </a:solidFill>
                <a:latin typeface="Carlito"/>
                <a:cs typeface="Carlito"/>
              </a:rPr>
              <a:t>map </a:t>
            </a:r>
            <a:r>
              <a:rPr sz="2000" spc="-15" dirty="0">
                <a:solidFill>
                  <a:srgbClr val="404040"/>
                </a:solidFill>
                <a:latin typeface="Carlito"/>
                <a:cs typeface="Carlito"/>
              </a:rPr>
              <a:t>shows </a:t>
            </a:r>
            <a:r>
              <a:rPr sz="2000" dirty="0">
                <a:solidFill>
                  <a:srgbClr val="404040"/>
                </a:solidFill>
                <a:latin typeface="Carlito"/>
                <a:cs typeface="Carlito"/>
              </a:rPr>
              <a:t>the </a:t>
            </a:r>
            <a:r>
              <a:rPr sz="2000" spc="-20" dirty="0">
                <a:solidFill>
                  <a:srgbClr val="404040"/>
                </a:solidFill>
                <a:latin typeface="Carlito"/>
                <a:cs typeface="Carlito"/>
              </a:rPr>
              <a:t>two </a:t>
            </a:r>
            <a:r>
              <a:rPr sz="2000" spc="-5" dirty="0">
                <a:solidFill>
                  <a:srgbClr val="404040"/>
                </a:solidFill>
                <a:latin typeface="Carlito"/>
                <a:cs typeface="Carlito"/>
              </a:rPr>
              <a:t>Florida </a:t>
            </a:r>
            <a:r>
              <a:rPr sz="2000" dirty="0">
                <a:solidFill>
                  <a:srgbClr val="404040"/>
                </a:solidFill>
                <a:latin typeface="Carlito"/>
                <a:cs typeface="Carlito"/>
              </a:rPr>
              <a:t>launch  </a:t>
            </a:r>
            <a:r>
              <a:rPr sz="2000" spc="-20" dirty="0">
                <a:solidFill>
                  <a:srgbClr val="404040"/>
                </a:solidFill>
                <a:latin typeface="Carlito"/>
                <a:cs typeface="Carlito"/>
              </a:rPr>
              <a:t>sites </a:t>
            </a:r>
            <a:r>
              <a:rPr sz="2000" spc="-5" dirty="0">
                <a:solidFill>
                  <a:srgbClr val="404040"/>
                </a:solidFill>
                <a:latin typeface="Carlito"/>
                <a:cs typeface="Carlito"/>
              </a:rPr>
              <a:t>since they </a:t>
            </a:r>
            <a:r>
              <a:rPr sz="2000" spc="-20" dirty="0">
                <a:solidFill>
                  <a:srgbClr val="404040"/>
                </a:solidFill>
                <a:latin typeface="Carlito"/>
                <a:cs typeface="Carlito"/>
              </a:rPr>
              <a:t>are </a:t>
            </a:r>
            <a:r>
              <a:rPr sz="2000" spc="-15" dirty="0">
                <a:solidFill>
                  <a:srgbClr val="404040"/>
                </a:solidFill>
                <a:latin typeface="Carlito"/>
                <a:cs typeface="Carlito"/>
              </a:rPr>
              <a:t>very </a:t>
            </a:r>
            <a:r>
              <a:rPr sz="2000" dirty="0">
                <a:solidFill>
                  <a:srgbClr val="404040"/>
                </a:solidFill>
                <a:latin typeface="Carlito"/>
                <a:cs typeface="Carlito"/>
              </a:rPr>
              <a:t>close </a:t>
            </a:r>
            <a:r>
              <a:rPr sz="2000" spc="-20" dirty="0">
                <a:solidFill>
                  <a:srgbClr val="404040"/>
                </a:solidFill>
                <a:latin typeface="Carlito"/>
                <a:cs typeface="Carlito"/>
              </a:rPr>
              <a:t>to </a:t>
            </a:r>
            <a:r>
              <a:rPr sz="2000" dirty="0">
                <a:solidFill>
                  <a:srgbClr val="404040"/>
                </a:solidFill>
                <a:latin typeface="Carlito"/>
                <a:cs typeface="Carlito"/>
              </a:rPr>
              <a:t>each </a:t>
            </a:r>
            <a:r>
              <a:rPr sz="2000" spc="-65" dirty="0">
                <a:solidFill>
                  <a:srgbClr val="404040"/>
                </a:solidFill>
                <a:latin typeface="Carlito"/>
                <a:cs typeface="Carlito"/>
              </a:rPr>
              <a:t>other. </a:t>
            </a:r>
            <a:r>
              <a:rPr sz="2000" dirty="0">
                <a:solidFill>
                  <a:srgbClr val="404040"/>
                </a:solidFill>
                <a:latin typeface="Carlito"/>
                <a:cs typeface="Carlito"/>
              </a:rPr>
              <a:t>All launch </a:t>
            </a:r>
            <a:r>
              <a:rPr sz="2000" spc="-20" dirty="0">
                <a:solidFill>
                  <a:srgbClr val="404040"/>
                </a:solidFill>
                <a:latin typeface="Carlito"/>
                <a:cs typeface="Carlito"/>
              </a:rPr>
              <a:t>sites are </a:t>
            </a:r>
            <a:r>
              <a:rPr sz="2000" spc="-5" dirty="0">
                <a:solidFill>
                  <a:srgbClr val="404040"/>
                </a:solidFill>
                <a:latin typeface="Carlito"/>
                <a:cs typeface="Carlito"/>
              </a:rPr>
              <a:t>near </a:t>
            </a:r>
            <a:r>
              <a:rPr sz="2000" dirty="0">
                <a:solidFill>
                  <a:srgbClr val="404040"/>
                </a:solidFill>
                <a:latin typeface="Carlito"/>
                <a:cs typeface="Carlito"/>
              </a:rPr>
              <a:t>the</a:t>
            </a:r>
            <a:r>
              <a:rPr sz="2000" spc="125" dirty="0">
                <a:solidFill>
                  <a:srgbClr val="404040"/>
                </a:solidFill>
                <a:latin typeface="Carlito"/>
                <a:cs typeface="Carlito"/>
              </a:rPr>
              <a:t> </a:t>
            </a:r>
            <a:r>
              <a:rPr sz="2000" spc="-5" dirty="0">
                <a:solidFill>
                  <a:srgbClr val="404040"/>
                </a:solidFill>
                <a:latin typeface="Carlito"/>
                <a:cs typeface="Carlito"/>
              </a:rPr>
              <a:t>ocean.</a:t>
            </a:r>
            <a:endParaRPr sz="2000">
              <a:latin typeface="Carlito"/>
              <a:cs typeface="Carlito"/>
            </a:endParaRPr>
          </a:p>
        </p:txBody>
      </p:sp>
      <p:sp>
        <p:nvSpPr>
          <p:cNvPr id="6" name="object 4">
            <a:extLst>
              <a:ext uri="{FF2B5EF4-FFF2-40B4-BE49-F238E27FC236}">
                <a16:creationId xmlns:a16="http://schemas.microsoft.com/office/drawing/2014/main" id="{EB453282-E5D3-7671-9995-5EA0A1EA27E3}"/>
              </a:ext>
            </a:extLst>
          </p:cNvPr>
          <p:cNvSpPr/>
          <p:nvPr/>
        </p:nvSpPr>
        <p:spPr>
          <a:xfrm>
            <a:off x="854963" y="1796795"/>
            <a:ext cx="10279380" cy="361492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Color-Coded Launch Markers</a:t>
            </a:r>
          </a:p>
        </p:txBody>
      </p:sp>
      <p:sp>
        <p:nvSpPr>
          <p:cNvPr id="2" name="object 3">
            <a:extLst>
              <a:ext uri="{FF2B5EF4-FFF2-40B4-BE49-F238E27FC236}">
                <a16:creationId xmlns:a16="http://schemas.microsoft.com/office/drawing/2014/main" id="{4D108930-C0AF-9EF0-EEF0-FE3923161F0B}"/>
              </a:ext>
            </a:extLst>
          </p:cNvPr>
          <p:cNvSpPr txBox="1"/>
          <p:nvPr/>
        </p:nvSpPr>
        <p:spPr>
          <a:xfrm>
            <a:off x="770011" y="5356656"/>
            <a:ext cx="10076180" cy="611505"/>
          </a:xfrm>
          <a:prstGeom prst="rect">
            <a:avLst/>
          </a:prstGeom>
        </p:spPr>
        <p:txBody>
          <a:bodyPr vert="horz" wrap="square" lIns="0" tIns="12700" rIns="0" bIns="0" rtlCol="0">
            <a:spAutoFit/>
          </a:bodyPr>
          <a:lstStyle/>
          <a:p>
            <a:pPr marL="12700">
              <a:lnSpc>
                <a:spcPts val="2305"/>
              </a:lnSpc>
              <a:spcBef>
                <a:spcPts val="100"/>
              </a:spcBef>
            </a:pPr>
            <a:r>
              <a:rPr sz="2000" spc="-25" dirty="0">
                <a:solidFill>
                  <a:srgbClr val="404040"/>
                </a:solidFill>
                <a:latin typeface="Carlito"/>
                <a:cs typeface="Carlito"/>
              </a:rPr>
              <a:t>Clusters </a:t>
            </a:r>
            <a:r>
              <a:rPr sz="2000" spc="-5" dirty="0">
                <a:solidFill>
                  <a:srgbClr val="404040"/>
                </a:solidFill>
                <a:latin typeface="Carlito"/>
                <a:cs typeface="Carlito"/>
              </a:rPr>
              <a:t>on </a:t>
            </a:r>
            <a:r>
              <a:rPr sz="2000" spc="-15" dirty="0">
                <a:solidFill>
                  <a:srgbClr val="404040"/>
                </a:solidFill>
                <a:latin typeface="Carlito"/>
                <a:cs typeface="Carlito"/>
              </a:rPr>
              <a:t>Folium </a:t>
            </a:r>
            <a:r>
              <a:rPr sz="2000" dirty="0">
                <a:solidFill>
                  <a:srgbClr val="404040"/>
                </a:solidFill>
                <a:latin typeface="Carlito"/>
                <a:cs typeface="Carlito"/>
              </a:rPr>
              <a:t>map </a:t>
            </a:r>
            <a:r>
              <a:rPr sz="2000" spc="-5" dirty="0">
                <a:solidFill>
                  <a:srgbClr val="404040"/>
                </a:solidFill>
                <a:latin typeface="Carlito"/>
                <a:cs typeface="Carlito"/>
              </a:rPr>
              <a:t>can </a:t>
            </a:r>
            <a:r>
              <a:rPr sz="2000" dirty="0">
                <a:solidFill>
                  <a:srgbClr val="404040"/>
                </a:solidFill>
                <a:latin typeface="Carlito"/>
                <a:cs typeface="Carlito"/>
              </a:rPr>
              <a:t>be </a:t>
            </a:r>
            <a:r>
              <a:rPr sz="2000" spc="-20" dirty="0">
                <a:solidFill>
                  <a:srgbClr val="404040"/>
                </a:solidFill>
                <a:latin typeface="Carlito"/>
                <a:cs typeface="Carlito"/>
              </a:rPr>
              <a:t>clicked </a:t>
            </a:r>
            <a:r>
              <a:rPr sz="2000" spc="-5" dirty="0">
                <a:solidFill>
                  <a:srgbClr val="404040"/>
                </a:solidFill>
                <a:latin typeface="Carlito"/>
                <a:cs typeface="Carlito"/>
              </a:rPr>
              <a:t>on </a:t>
            </a:r>
            <a:r>
              <a:rPr sz="2000" spc="-20" dirty="0">
                <a:solidFill>
                  <a:srgbClr val="404040"/>
                </a:solidFill>
                <a:latin typeface="Carlito"/>
                <a:cs typeface="Carlito"/>
              </a:rPr>
              <a:t>to display </a:t>
            </a:r>
            <a:r>
              <a:rPr sz="2000" dirty="0">
                <a:solidFill>
                  <a:srgbClr val="404040"/>
                </a:solidFill>
                <a:latin typeface="Carlito"/>
                <a:cs typeface="Carlito"/>
              </a:rPr>
              <a:t>each </a:t>
            </a:r>
            <a:r>
              <a:rPr sz="2000" spc="-5" dirty="0">
                <a:solidFill>
                  <a:srgbClr val="404040"/>
                </a:solidFill>
                <a:latin typeface="Carlito"/>
                <a:cs typeface="Carlito"/>
              </a:rPr>
              <a:t>successful </a:t>
            </a:r>
            <a:r>
              <a:rPr sz="2000" dirty="0">
                <a:solidFill>
                  <a:srgbClr val="404040"/>
                </a:solidFill>
                <a:latin typeface="Carlito"/>
                <a:cs typeface="Carlito"/>
              </a:rPr>
              <a:t>landing </a:t>
            </a:r>
            <a:r>
              <a:rPr sz="2000" spc="-5" dirty="0">
                <a:solidFill>
                  <a:srgbClr val="404040"/>
                </a:solidFill>
                <a:latin typeface="Carlito"/>
                <a:cs typeface="Carlito"/>
              </a:rPr>
              <a:t>(green icon) </a:t>
            </a:r>
            <a:r>
              <a:rPr sz="2000" dirty="0">
                <a:solidFill>
                  <a:srgbClr val="404040"/>
                </a:solidFill>
                <a:latin typeface="Carlito"/>
                <a:cs typeface="Carlito"/>
              </a:rPr>
              <a:t>and</a:t>
            </a:r>
            <a:r>
              <a:rPr sz="2000" spc="5" dirty="0">
                <a:solidFill>
                  <a:srgbClr val="404040"/>
                </a:solidFill>
                <a:latin typeface="Carlito"/>
                <a:cs typeface="Carlito"/>
              </a:rPr>
              <a:t> </a:t>
            </a:r>
            <a:r>
              <a:rPr sz="2000" spc="-20" dirty="0">
                <a:solidFill>
                  <a:srgbClr val="404040"/>
                </a:solidFill>
                <a:latin typeface="Carlito"/>
                <a:cs typeface="Carlito"/>
              </a:rPr>
              <a:t>failed</a:t>
            </a:r>
            <a:endParaRPr sz="2000">
              <a:latin typeface="Carlito"/>
              <a:cs typeface="Carlito"/>
            </a:endParaRPr>
          </a:p>
          <a:p>
            <a:pPr marL="12700">
              <a:lnSpc>
                <a:spcPts val="2305"/>
              </a:lnSpc>
            </a:pPr>
            <a:r>
              <a:rPr sz="2000" spc="-5" dirty="0">
                <a:solidFill>
                  <a:srgbClr val="404040"/>
                </a:solidFill>
                <a:latin typeface="Carlito"/>
                <a:cs typeface="Carlito"/>
              </a:rPr>
              <a:t>landing </a:t>
            </a:r>
            <a:r>
              <a:rPr sz="2000" spc="-15" dirty="0">
                <a:solidFill>
                  <a:srgbClr val="404040"/>
                </a:solidFill>
                <a:latin typeface="Carlito"/>
                <a:cs typeface="Carlito"/>
              </a:rPr>
              <a:t>(red </a:t>
            </a:r>
            <a:r>
              <a:rPr sz="2000" spc="-5" dirty="0">
                <a:solidFill>
                  <a:srgbClr val="404040"/>
                </a:solidFill>
                <a:latin typeface="Carlito"/>
                <a:cs typeface="Carlito"/>
              </a:rPr>
              <a:t>icon). </a:t>
            </a:r>
            <a:r>
              <a:rPr sz="2000" dirty="0">
                <a:solidFill>
                  <a:srgbClr val="404040"/>
                </a:solidFill>
                <a:latin typeface="Carlito"/>
                <a:cs typeface="Carlito"/>
              </a:rPr>
              <a:t>In this </a:t>
            </a:r>
            <a:r>
              <a:rPr sz="2000" spc="-25" dirty="0">
                <a:solidFill>
                  <a:srgbClr val="404040"/>
                </a:solidFill>
                <a:latin typeface="Carlito"/>
                <a:cs typeface="Carlito"/>
              </a:rPr>
              <a:t>example </a:t>
            </a:r>
            <a:r>
              <a:rPr sz="2000" spc="-40" dirty="0">
                <a:solidFill>
                  <a:srgbClr val="404040"/>
                </a:solidFill>
                <a:latin typeface="Carlito"/>
                <a:cs typeface="Carlito"/>
              </a:rPr>
              <a:t>VAFB </a:t>
            </a:r>
            <a:r>
              <a:rPr sz="2000" spc="-5" dirty="0">
                <a:solidFill>
                  <a:srgbClr val="404040"/>
                </a:solidFill>
                <a:latin typeface="Carlito"/>
                <a:cs typeface="Carlito"/>
              </a:rPr>
              <a:t>SLC-4E </a:t>
            </a:r>
            <a:r>
              <a:rPr sz="2000" spc="-20" dirty="0">
                <a:solidFill>
                  <a:srgbClr val="404040"/>
                </a:solidFill>
                <a:latin typeface="Carlito"/>
                <a:cs typeface="Carlito"/>
              </a:rPr>
              <a:t>shows </a:t>
            </a:r>
            <a:r>
              <a:rPr sz="2000" dirty="0">
                <a:solidFill>
                  <a:srgbClr val="404040"/>
                </a:solidFill>
                <a:latin typeface="Carlito"/>
                <a:cs typeface="Carlito"/>
              </a:rPr>
              <a:t>4 </a:t>
            </a:r>
            <a:r>
              <a:rPr sz="2000" spc="-5" dirty="0">
                <a:solidFill>
                  <a:srgbClr val="404040"/>
                </a:solidFill>
                <a:latin typeface="Carlito"/>
                <a:cs typeface="Carlito"/>
              </a:rPr>
              <a:t>successful landings </a:t>
            </a:r>
            <a:r>
              <a:rPr sz="2000" dirty="0">
                <a:solidFill>
                  <a:srgbClr val="404040"/>
                </a:solidFill>
                <a:latin typeface="Carlito"/>
                <a:cs typeface="Carlito"/>
              </a:rPr>
              <a:t>and 6 </a:t>
            </a:r>
            <a:r>
              <a:rPr sz="2000" spc="-20" dirty="0">
                <a:solidFill>
                  <a:srgbClr val="404040"/>
                </a:solidFill>
                <a:latin typeface="Carlito"/>
                <a:cs typeface="Carlito"/>
              </a:rPr>
              <a:t>failed</a:t>
            </a:r>
            <a:r>
              <a:rPr sz="2000" spc="-65" dirty="0">
                <a:solidFill>
                  <a:srgbClr val="404040"/>
                </a:solidFill>
                <a:latin typeface="Carlito"/>
                <a:cs typeface="Carlito"/>
              </a:rPr>
              <a:t> </a:t>
            </a:r>
            <a:r>
              <a:rPr sz="2000" spc="-5" dirty="0">
                <a:solidFill>
                  <a:srgbClr val="404040"/>
                </a:solidFill>
                <a:latin typeface="Carlito"/>
                <a:cs typeface="Carlito"/>
              </a:rPr>
              <a:t>landings.</a:t>
            </a:r>
            <a:endParaRPr sz="2000">
              <a:latin typeface="Carlito"/>
              <a:cs typeface="Carlito"/>
            </a:endParaRPr>
          </a:p>
        </p:txBody>
      </p:sp>
      <p:sp>
        <p:nvSpPr>
          <p:cNvPr id="4" name="object 4">
            <a:extLst>
              <a:ext uri="{FF2B5EF4-FFF2-40B4-BE49-F238E27FC236}">
                <a16:creationId xmlns:a16="http://schemas.microsoft.com/office/drawing/2014/main" id="{5C433FB6-4EB1-0112-2420-E8A10CCD2DBC}"/>
              </a:ext>
            </a:extLst>
          </p:cNvPr>
          <p:cNvSpPr/>
          <p:nvPr/>
        </p:nvSpPr>
        <p:spPr>
          <a:xfrm>
            <a:off x="3094260" y="1673352"/>
            <a:ext cx="5620512" cy="3511296"/>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 Proximities</a:t>
            </a:r>
          </a:p>
        </p:txBody>
      </p:sp>
      <p:sp>
        <p:nvSpPr>
          <p:cNvPr id="2" name="object 3">
            <a:extLst>
              <a:ext uri="{FF2B5EF4-FFF2-40B4-BE49-F238E27FC236}">
                <a16:creationId xmlns:a16="http://schemas.microsoft.com/office/drawing/2014/main" id="{007893BF-E41D-8DEB-0E5F-1F9A69C47726}"/>
              </a:ext>
            </a:extLst>
          </p:cNvPr>
          <p:cNvSpPr txBox="1"/>
          <p:nvPr/>
        </p:nvSpPr>
        <p:spPr>
          <a:xfrm>
            <a:off x="1084275" y="5141214"/>
            <a:ext cx="9933940" cy="1062355"/>
          </a:xfrm>
          <a:prstGeom prst="rect">
            <a:avLst/>
          </a:prstGeom>
        </p:spPr>
        <p:txBody>
          <a:bodyPr vert="horz" wrap="square" lIns="0" tIns="74295" rIns="0" bIns="0" rtlCol="0">
            <a:spAutoFit/>
          </a:bodyPr>
          <a:lstStyle/>
          <a:p>
            <a:pPr marL="12700" marR="5080" algn="just">
              <a:lnSpc>
                <a:spcPct val="80000"/>
              </a:lnSpc>
              <a:spcBef>
                <a:spcPts val="585"/>
              </a:spcBef>
            </a:pPr>
            <a:r>
              <a:rPr sz="2000" spc="-5" dirty="0">
                <a:solidFill>
                  <a:srgbClr val="404040"/>
                </a:solidFill>
                <a:latin typeface="Carlito"/>
                <a:cs typeface="Carlito"/>
              </a:rPr>
              <a:t>Using </a:t>
            </a:r>
            <a:r>
              <a:rPr sz="2000" spc="-10" dirty="0">
                <a:solidFill>
                  <a:srgbClr val="404040"/>
                </a:solidFill>
                <a:latin typeface="Carlito"/>
                <a:cs typeface="Carlito"/>
              </a:rPr>
              <a:t>KSC </a:t>
            </a:r>
            <a:r>
              <a:rPr sz="2000" spc="-15" dirty="0">
                <a:solidFill>
                  <a:srgbClr val="404040"/>
                </a:solidFill>
                <a:latin typeface="Carlito"/>
                <a:cs typeface="Carlito"/>
              </a:rPr>
              <a:t>LC-39A </a:t>
            </a:r>
            <a:r>
              <a:rPr sz="2000" dirty="0">
                <a:solidFill>
                  <a:srgbClr val="404040"/>
                </a:solidFill>
                <a:latin typeface="Carlito"/>
                <a:cs typeface="Carlito"/>
              </a:rPr>
              <a:t>as an </a:t>
            </a:r>
            <a:r>
              <a:rPr sz="2000" spc="-25" dirty="0">
                <a:solidFill>
                  <a:srgbClr val="404040"/>
                </a:solidFill>
                <a:latin typeface="Carlito"/>
                <a:cs typeface="Carlito"/>
              </a:rPr>
              <a:t>example, </a:t>
            </a:r>
            <a:r>
              <a:rPr sz="2000" dirty="0">
                <a:solidFill>
                  <a:srgbClr val="404040"/>
                </a:solidFill>
                <a:latin typeface="Carlito"/>
                <a:cs typeface="Carlito"/>
              </a:rPr>
              <a:t>launch </a:t>
            </a:r>
            <a:r>
              <a:rPr sz="2000" spc="-15" dirty="0">
                <a:solidFill>
                  <a:srgbClr val="404040"/>
                </a:solidFill>
                <a:latin typeface="Carlito"/>
                <a:cs typeface="Carlito"/>
              </a:rPr>
              <a:t>sites are </a:t>
            </a:r>
            <a:r>
              <a:rPr sz="2000" spc="-10" dirty="0">
                <a:solidFill>
                  <a:srgbClr val="404040"/>
                </a:solidFill>
                <a:latin typeface="Carlito"/>
                <a:cs typeface="Carlito"/>
              </a:rPr>
              <a:t>very </a:t>
            </a:r>
            <a:r>
              <a:rPr sz="2000" spc="-5" dirty="0">
                <a:solidFill>
                  <a:srgbClr val="404040"/>
                </a:solidFill>
                <a:latin typeface="Carlito"/>
                <a:cs typeface="Carlito"/>
              </a:rPr>
              <a:t>close </a:t>
            </a:r>
            <a:r>
              <a:rPr sz="2000" spc="-25" dirty="0">
                <a:solidFill>
                  <a:srgbClr val="404040"/>
                </a:solidFill>
                <a:latin typeface="Carlito"/>
                <a:cs typeface="Carlito"/>
              </a:rPr>
              <a:t>to </a:t>
            </a:r>
            <a:r>
              <a:rPr sz="2000" spc="-35" dirty="0">
                <a:solidFill>
                  <a:srgbClr val="404040"/>
                </a:solidFill>
                <a:latin typeface="Carlito"/>
                <a:cs typeface="Carlito"/>
              </a:rPr>
              <a:t>railways </a:t>
            </a:r>
            <a:r>
              <a:rPr sz="2000" spc="-25" dirty="0">
                <a:solidFill>
                  <a:srgbClr val="404040"/>
                </a:solidFill>
                <a:latin typeface="Carlito"/>
                <a:cs typeface="Carlito"/>
              </a:rPr>
              <a:t>for </a:t>
            </a:r>
            <a:r>
              <a:rPr sz="2000" spc="-20" dirty="0">
                <a:solidFill>
                  <a:srgbClr val="404040"/>
                </a:solidFill>
                <a:latin typeface="Carlito"/>
                <a:cs typeface="Carlito"/>
              </a:rPr>
              <a:t>large </a:t>
            </a:r>
            <a:r>
              <a:rPr sz="2000" spc="-5" dirty="0">
                <a:solidFill>
                  <a:srgbClr val="404040"/>
                </a:solidFill>
                <a:latin typeface="Carlito"/>
                <a:cs typeface="Carlito"/>
              </a:rPr>
              <a:t>part and supply  </a:t>
            </a:r>
            <a:r>
              <a:rPr sz="2000" spc="-10" dirty="0">
                <a:solidFill>
                  <a:srgbClr val="404040"/>
                </a:solidFill>
                <a:latin typeface="Carlito"/>
                <a:cs typeface="Carlito"/>
              </a:rPr>
              <a:t>transportation. </a:t>
            </a:r>
            <a:r>
              <a:rPr sz="2000" spc="-5" dirty="0">
                <a:solidFill>
                  <a:srgbClr val="404040"/>
                </a:solidFill>
                <a:latin typeface="Carlito"/>
                <a:cs typeface="Carlito"/>
              </a:rPr>
              <a:t>Launch </a:t>
            </a:r>
            <a:r>
              <a:rPr sz="2000" spc="-15" dirty="0">
                <a:solidFill>
                  <a:srgbClr val="404040"/>
                </a:solidFill>
                <a:latin typeface="Carlito"/>
                <a:cs typeface="Carlito"/>
              </a:rPr>
              <a:t>sites are </a:t>
            </a:r>
            <a:r>
              <a:rPr sz="2000" dirty="0">
                <a:solidFill>
                  <a:srgbClr val="404040"/>
                </a:solidFill>
                <a:latin typeface="Carlito"/>
                <a:cs typeface="Carlito"/>
              </a:rPr>
              <a:t>close </a:t>
            </a:r>
            <a:r>
              <a:rPr sz="2000" spc="-20" dirty="0">
                <a:solidFill>
                  <a:srgbClr val="404040"/>
                </a:solidFill>
                <a:latin typeface="Carlito"/>
                <a:cs typeface="Carlito"/>
              </a:rPr>
              <a:t>to </a:t>
            </a:r>
            <a:r>
              <a:rPr sz="2000" spc="-25" dirty="0">
                <a:solidFill>
                  <a:srgbClr val="404040"/>
                </a:solidFill>
                <a:latin typeface="Carlito"/>
                <a:cs typeface="Carlito"/>
              </a:rPr>
              <a:t>highways </a:t>
            </a:r>
            <a:r>
              <a:rPr sz="2000" spc="-30" dirty="0">
                <a:solidFill>
                  <a:srgbClr val="404040"/>
                </a:solidFill>
                <a:latin typeface="Carlito"/>
                <a:cs typeface="Carlito"/>
              </a:rPr>
              <a:t>for </a:t>
            </a:r>
            <a:r>
              <a:rPr sz="2000" spc="-5" dirty="0">
                <a:solidFill>
                  <a:srgbClr val="404040"/>
                </a:solidFill>
                <a:latin typeface="Carlito"/>
                <a:cs typeface="Carlito"/>
              </a:rPr>
              <a:t>human </a:t>
            </a:r>
            <a:r>
              <a:rPr sz="2000" dirty="0">
                <a:solidFill>
                  <a:srgbClr val="404040"/>
                </a:solidFill>
                <a:latin typeface="Carlito"/>
                <a:cs typeface="Carlito"/>
              </a:rPr>
              <a:t>and </a:t>
            </a:r>
            <a:r>
              <a:rPr sz="2000" spc="-10" dirty="0">
                <a:solidFill>
                  <a:srgbClr val="404040"/>
                </a:solidFill>
                <a:latin typeface="Carlito"/>
                <a:cs typeface="Carlito"/>
              </a:rPr>
              <a:t>supply transport. Launch </a:t>
            </a:r>
            <a:r>
              <a:rPr sz="2000" spc="-15" dirty="0">
                <a:solidFill>
                  <a:srgbClr val="404040"/>
                </a:solidFill>
                <a:latin typeface="Carlito"/>
                <a:cs typeface="Carlito"/>
              </a:rPr>
              <a:t>sites  </a:t>
            </a:r>
            <a:r>
              <a:rPr sz="2000" spc="-20" dirty="0">
                <a:solidFill>
                  <a:srgbClr val="404040"/>
                </a:solidFill>
                <a:latin typeface="Carlito"/>
                <a:cs typeface="Carlito"/>
              </a:rPr>
              <a:t>are </a:t>
            </a:r>
            <a:r>
              <a:rPr sz="2000" spc="-5" dirty="0">
                <a:solidFill>
                  <a:srgbClr val="404040"/>
                </a:solidFill>
                <a:latin typeface="Carlito"/>
                <a:cs typeface="Carlito"/>
              </a:rPr>
              <a:t>also </a:t>
            </a:r>
            <a:r>
              <a:rPr sz="2000" dirty="0">
                <a:solidFill>
                  <a:srgbClr val="404040"/>
                </a:solidFill>
                <a:latin typeface="Carlito"/>
                <a:cs typeface="Carlito"/>
              </a:rPr>
              <a:t>close </a:t>
            </a:r>
            <a:r>
              <a:rPr sz="2000" spc="-15" dirty="0">
                <a:solidFill>
                  <a:srgbClr val="404040"/>
                </a:solidFill>
                <a:latin typeface="Carlito"/>
                <a:cs typeface="Carlito"/>
              </a:rPr>
              <a:t>to </a:t>
            </a:r>
            <a:r>
              <a:rPr sz="2000" spc="-10" dirty="0">
                <a:solidFill>
                  <a:srgbClr val="404040"/>
                </a:solidFill>
                <a:latin typeface="Carlito"/>
                <a:cs typeface="Carlito"/>
              </a:rPr>
              <a:t>coasts </a:t>
            </a:r>
            <a:r>
              <a:rPr sz="2000" spc="-5" dirty="0">
                <a:solidFill>
                  <a:srgbClr val="404040"/>
                </a:solidFill>
                <a:latin typeface="Carlito"/>
                <a:cs typeface="Carlito"/>
              </a:rPr>
              <a:t>and </a:t>
            </a:r>
            <a:r>
              <a:rPr sz="2000" spc="-20" dirty="0">
                <a:solidFill>
                  <a:srgbClr val="404040"/>
                </a:solidFill>
                <a:latin typeface="Carlito"/>
                <a:cs typeface="Carlito"/>
              </a:rPr>
              <a:t>relatively </a:t>
            </a:r>
            <a:r>
              <a:rPr sz="2000" spc="-25" dirty="0">
                <a:solidFill>
                  <a:srgbClr val="404040"/>
                </a:solidFill>
                <a:latin typeface="Carlito"/>
                <a:cs typeface="Carlito"/>
              </a:rPr>
              <a:t>far from </a:t>
            </a:r>
            <a:r>
              <a:rPr sz="2000" spc="-5" dirty="0">
                <a:solidFill>
                  <a:srgbClr val="404040"/>
                </a:solidFill>
                <a:latin typeface="Carlito"/>
                <a:cs typeface="Carlito"/>
              </a:rPr>
              <a:t>cities so </a:t>
            </a:r>
            <a:r>
              <a:rPr sz="2000" spc="-10" dirty="0">
                <a:solidFill>
                  <a:srgbClr val="404040"/>
                </a:solidFill>
                <a:latin typeface="Carlito"/>
                <a:cs typeface="Carlito"/>
              </a:rPr>
              <a:t>that </a:t>
            </a:r>
            <a:r>
              <a:rPr sz="2000" spc="-5" dirty="0">
                <a:solidFill>
                  <a:srgbClr val="404040"/>
                </a:solidFill>
                <a:latin typeface="Carlito"/>
                <a:cs typeface="Carlito"/>
              </a:rPr>
              <a:t>launch </a:t>
            </a:r>
            <a:r>
              <a:rPr sz="2000" spc="-20" dirty="0">
                <a:solidFill>
                  <a:srgbClr val="404040"/>
                </a:solidFill>
                <a:latin typeface="Carlito"/>
                <a:cs typeface="Carlito"/>
              </a:rPr>
              <a:t>failures </a:t>
            </a:r>
            <a:r>
              <a:rPr sz="2000" spc="-5" dirty="0">
                <a:solidFill>
                  <a:srgbClr val="404040"/>
                </a:solidFill>
                <a:latin typeface="Carlito"/>
                <a:cs typeface="Carlito"/>
              </a:rPr>
              <a:t>can land in the sea </a:t>
            </a:r>
            <a:r>
              <a:rPr sz="2000" spc="-40" dirty="0">
                <a:solidFill>
                  <a:srgbClr val="404040"/>
                </a:solidFill>
                <a:latin typeface="Carlito"/>
                <a:cs typeface="Carlito"/>
              </a:rPr>
              <a:t>to  </a:t>
            </a:r>
            <a:r>
              <a:rPr sz="2000" spc="-25" dirty="0">
                <a:solidFill>
                  <a:srgbClr val="404040"/>
                </a:solidFill>
                <a:latin typeface="Carlito"/>
                <a:cs typeface="Carlito"/>
              </a:rPr>
              <a:t>avoid </a:t>
            </a:r>
            <a:r>
              <a:rPr sz="2000" spc="-40" dirty="0">
                <a:solidFill>
                  <a:srgbClr val="404040"/>
                </a:solidFill>
                <a:latin typeface="Carlito"/>
                <a:cs typeface="Carlito"/>
              </a:rPr>
              <a:t>rockets </a:t>
            </a:r>
            <a:r>
              <a:rPr sz="2000" spc="-10" dirty="0">
                <a:solidFill>
                  <a:srgbClr val="404040"/>
                </a:solidFill>
                <a:latin typeface="Carlito"/>
                <a:cs typeface="Carlito"/>
              </a:rPr>
              <a:t>falling </a:t>
            </a:r>
            <a:r>
              <a:rPr sz="2000" spc="-5" dirty="0">
                <a:solidFill>
                  <a:srgbClr val="404040"/>
                </a:solidFill>
                <a:latin typeface="Carlito"/>
                <a:cs typeface="Carlito"/>
              </a:rPr>
              <a:t>on densely </a:t>
            </a:r>
            <a:r>
              <a:rPr sz="2000" spc="-20" dirty="0">
                <a:solidFill>
                  <a:srgbClr val="404040"/>
                </a:solidFill>
                <a:latin typeface="Carlito"/>
                <a:cs typeface="Carlito"/>
              </a:rPr>
              <a:t>populated</a:t>
            </a:r>
            <a:r>
              <a:rPr sz="2000" spc="-30" dirty="0">
                <a:solidFill>
                  <a:srgbClr val="404040"/>
                </a:solidFill>
                <a:latin typeface="Carlito"/>
                <a:cs typeface="Carlito"/>
              </a:rPr>
              <a:t> </a:t>
            </a:r>
            <a:r>
              <a:rPr sz="2000" spc="-5" dirty="0">
                <a:solidFill>
                  <a:srgbClr val="404040"/>
                </a:solidFill>
                <a:latin typeface="Carlito"/>
                <a:cs typeface="Carlito"/>
              </a:rPr>
              <a:t>areas.</a:t>
            </a:r>
            <a:endParaRPr sz="2000">
              <a:latin typeface="Carlito"/>
              <a:cs typeface="Carlito"/>
            </a:endParaRPr>
          </a:p>
        </p:txBody>
      </p:sp>
      <p:sp>
        <p:nvSpPr>
          <p:cNvPr id="4" name="object 4">
            <a:extLst>
              <a:ext uri="{FF2B5EF4-FFF2-40B4-BE49-F238E27FC236}">
                <a16:creationId xmlns:a16="http://schemas.microsoft.com/office/drawing/2014/main" id="{9DAC32B1-85CF-5BBE-BEA7-F00D4F0AB1E3}"/>
              </a:ext>
            </a:extLst>
          </p:cNvPr>
          <p:cNvSpPr/>
          <p:nvPr/>
        </p:nvSpPr>
        <p:spPr>
          <a:xfrm>
            <a:off x="1097280" y="1837944"/>
            <a:ext cx="8389620" cy="1723643"/>
          </a:xfrm>
          <a:prstGeom prst="rect">
            <a:avLst/>
          </a:prstGeom>
          <a:blipFill>
            <a:blip r:embed="rId3" cstate="print"/>
            <a:stretch>
              <a:fillRect/>
            </a:stretch>
          </a:blipFill>
        </p:spPr>
        <p:txBody>
          <a:bodyPr wrap="square" lIns="0" tIns="0" rIns="0" bIns="0" rtlCol="0"/>
          <a:lstStyle/>
          <a:p>
            <a:endParaRPr/>
          </a:p>
        </p:txBody>
      </p:sp>
      <p:grpSp>
        <p:nvGrpSpPr>
          <p:cNvPr id="6" name="object 5">
            <a:extLst>
              <a:ext uri="{FF2B5EF4-FFF2-40B4-BE49-F238E27FC236}">
                <a16:creationId xmlns:a16="http://schemas.microsoft.com/office/drawing/2014/main" id="{0F392D31-EAE0-D66D-1405-9D67A58109E3}"/>
              </a:ext>
            </a:extLst>
          </p:cNvPr>
          <p:cNvGrpSpPr/>
          <p:nvPr/>
        </p:nvGrpSpPr>
        <p:grpSpPr>
          <a:xfrm>
            <a:off x="2802635" y="3552444"/>
            <a:ext cx="7505700" cy="1562100"/>
            <a:chOff x="2802635" y="3552444"/>
            <a:chExt cx="7505700" cy="1562100"/>
          </a:xfrm>
        </p:grpSpPr>
        <p:sp>
          <p:nvSpPr>
            <p:cNvPr id="7" name="object 6">
              <a:extLst>
                <a:ext uri="{FF2B5EF4-FFF2-40B4-BE49-F238E27FC236}">
                  <a16:creationId xmlns:a16="http://schemas.microsoft.com/office/drawing/2014/main" id="{E5D803D9-2A02-6721-764A-F553D889B0FE}"/>
                </a:ext>
              </a:extLst>
            </p:cNvPr>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93518BDD-66FE-82E2-6199-7CE5576A649C}"/>
                </a:ext>
              </a:extLst>
            </p:cNvPr>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5225896" y="1534287"/>
            <a:ext cx="6132285" cy="48929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Background:</a:t>
            </a:r>
          </a:p>
          <a:p>
            <a:pPr>
              <a:spcBef>
                <a:spcPts val="1400"/>
              </a:spcBef>
            </a:pPr>
            <a:r>
              <a:rPr lang="en-US" sz="2200" dirty="0">
                <a:solidFill>
                  <a:schemeClr val="accent3">
                    <a:lumMod val="25000"/>
                  </a:schemeClr>
                </a:solidFill>
                <a:latin typeface="Abadi" panose="020B0604020104020204" pitchFamily="34" charset="0"/>
              </a:rPr>
              <a:t>Commercial Space Age is Here</a:t>
            </a:r>
          </a:p>
          <a:p>
            <a:pPr>
              <a:spcBef>
                <a:spcPts val="1400"/>
              </a:spcBef>
            </a:pPr>
            <a:r>
              <a:rPr lang="en-US" sz="2200" dirty="0">
                <a:solidFill>
                  <a:schemeClr val="accent3">
                    <a:lumMod val="25000"/>
                  </a:schemeClr>
                </a:solidFill>
                <a:latin typeface="Abadi" panose="020B0604020104020204" pitchFamily="34" charset="0"/>
              </a:rPr>
              <a:t>Space X has best pricing ($62 million vs. $165 million USD)</a:t>
            </a:r>
          </a:p>
          <a:p>
            <a:pPr>
              <a:spcBef>
                <a:spcPts val="1400"/>
              </a:spcBef>
            </a:pPr>
            <a:r>
              <a:rPr lang="en-US" sz="2200" dirty="0">
                <a:solidFill>
                  <a:schemeClr val="accent3">
                    <a:lumMod val="25000"/>
                  </a:schemeClr>
                </a:solidFill>
                <a:latin typeface="Abadi" panose="020B0604020104020204" pitchFamily="34" charset="0"/>
              </a:rPr>
              <a:t>Largely due to ability to recover part of rocket (Stage 1)</a:t>
            </a:r>
          </a:p>
          <a:p>
            <a:pPr>
              <a:spcBef>
                <a:spcPts val="1400"/>
              </a:spcBef>
            </a:pPr>
            <a:r>
              <a:rPr lang="en-US" sz="2200" dirty="0">
                <a:solidFill>
                  <a:schemeClr val="accent3">
                    <a:lumMod val="25000"/>
                  </a:schemeClr>
                </a:solidFill>
                <a:latin typeface="Abadi" panose="020B0604020104020204" pitchFamily="34" charset="0"/>
              </a:rPr>
              <a:t>Space Y wants to compete with Space X</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a:t>
            </a:r>
          </a:p>
          <a:p>
            <a:pPr>
              <a:spcBef>
                <a:spcPts val="1400"/>
              </a:spcBef>
            </a:pPr>
            <a:r>
              <a:rPr lang="en-US" sz="2200" dirty="0">
                <a:solidFill>
                  <a:schemeClr val="accent3">
                    <a:lumMod val="25000"/>
                  </a:schemeClr>
                </a:solidFill>
                <a:latin typeface="Abadi" panose="020B0604020104020204" pitchFamily="34" charset="0"/>
              </a:rPr>
              <a:t>Space Y tasks us to train a machine learning model to  predict successful Stage 1 recovery</a:t>
            </a:r>
          </a:p>
        </p:txBody>
      </p:sp>
      <p:sp>
        <p:nvSpPr>
          <p:cNvPr id="2" name="object 7">
            <a:extLst>
              <a:ext uri="{FF2B5EF4-FFF2-40B4-BE49-F238E27FC236}">
                <a16:creationId xmlns:a16="http://schemas.microsoft.com/office/drawing/2014/main" id="{143814A6-2051-BB39-D2FF-970CC32C162F}"/>
              </a:ext>
            </a:extLst>
          </p:cNvPr>
          <p:cNvSpPr/>
          <p:nvPr/>
        </p:nvSpPr>
        <p:spPr>
          <a:xfrm>
            <a:off x="734028" y="1534288"/>
            <a:ext cx="4291663" cy="4650612"/>
          </a:xfrm>
          <a:prstGeom prst="rect">
            <a:avLst/>
          </a:prstGeom>
          <a:blipFill>
            <a:blip r:embed="rId3"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Across Launch Sites</a:t>
            </a:r>
          </a:p>
        </p:txBody>
      </p:sp>
      <p:sp>
        <p:nvSpPr>
          <p:cNvPr id="2" name="object 3">
            <a:extLst>
              <a:ext uri="{FF2B5EF4-FFF2-40B4-BE49-F238E27FC236}">
                <a16:creationId xmlns:a16="http://schemas.microsoft.com/office/drawing/2014/main" id="{5002611D-2359-6F18-B87C-1ABA422A7C97}"/>
              </a:ext>
            </a:extLst>
          </p:cNvPr>
          <p:cNvSpPr txBox="1"/>
          <p:nvPr/>
        </p:nvSpPr>
        <p:spPr>
          <a:xfrm>
            <a:off x="848055" y="4796409"/>
            <a:ext cx="10751820" cy="1154430"/>
          </a:xfrm>
          <a:prstGeom prst="rect">
            <a:avLst/>
          </a:prstGeom>
        </p:spPr>
        <p:txBody>
          <a:bodyPr vert="horz" wrap="square" lIns="0" tIns="43180" rIns="0" bIns="0" rtlCol="0">
            <a:spAutoFit/>
          </a:bodyPr>
          <a:lstStyle/>
          <a:p>
            <a:pPr marL="12700" marR="5080">
              <a:lnSpc>
                <a:spcPct val="90000"/>
              </a:lnSpc>
              <a:spcBef>
                <a:spcPts val="340"/>
              </a:spcBef>
            </a:pPr>
            <a:r>
              <a:rPr sz="2000" spc="-5" dirty="0">
                <a:solidFill>
                  <a:srgbClr val="404040"/>
                </a:solidFill>
                <a:latin typeface="Carlito"/>
                <a:cs typeface="Carlito"/>
              </a:rPr>
              <a:t>This is </a:t>
            </a:r>
            <a:r>
              <a:rPr sz="2000" dirty="0">
                <a:solidFill>
                  <a:srgbClr val="404040"/>
                </a:solidFill>
                <a:latin typeface="Carlito"/>
                <a:cs typeface="Carlito"/>
              </a:rPr>
              <a:t>the </a:t>
            </a:r>
            <a:r>
              <a:rPr sz="2000" spc="-5" dirty="0">
                <a:solidFill>
                  <a:srgbClr val="404040"/>
                </a:solidFill>
                <a:latin typeface="Carlito"/>
                <a:cs typeface="Carlito"/>
              </a:rPr>
              <a:t>distribution of successful </a:t>
            </a:r>
            <a:r>
              <a:rPr sz="2000" dirty="0">
                <a:solidFill>
                  <a:srgbClr val="404040"/>
                </a:solidFill>
                <a:latin typeface="Carlito"/>
                <a:cs typeface="Carlito"/>
              </a:rPr>
              <a:t>landings </a:t>
            </a:r>
            <a:r>
              <a:rPr sz="2000" spc="-20" dirty="0">
                <a:solidFill>
                  <a:srgbClr val="404040"/>
                </a:solidFill>
                <a:latin typeface="Carlito"/>
                <a:cs typeface="Carlito"/>
              </a:rPr>
              <a:t>across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spc="-5" dirty="0">
                <a:solidFill>
                  <a:srgbClr val="404040"/>
                </a:solidFill>
                <a:latin typeface="Carlito"/>
                <a:cs typeface="Carlito"/>
              </a:rPr>
              <a:t>CCAFS </a:t>
            </a:r>
            <a:r>
              <a:rPr sz="2000" spc="-10" dirty="0">
                <a:solidFill>
                  <a:srgbClr val="404040"/>
                </a:solidFill>
                <a:latin typeface="Carlito"/>
                <a:cs typeface="Carlito"/>
              </a:rPr>
              <a:t>LC-40 </a:t>
            </a:r>
            <a:r>
              <a:rPr sz="2000" spc="-5" dirty="0">
                <a:solidFill>
                  <a:srgbClr val="404040"/>
                </a:solidFill>
                <a:latin typeface="Carlito"/>
                <a:cs typeface="Carlito"/>
              </a:rPr>
              <a:t>is </a:t>
            </a:r>
            <a:r>
              <a:rPr sz="2000" dirty="0">
                <a:solidFill>
                  <a:srgbClr val="404040"/>
                </a:solidFill>
                <a:latin typeface="Carlito"/>
                <a:cs typeface="Carlito"/>
              </a:rPr>
              <a:t>the </a:t>
            </a:r>
            <a:r>
              <a:rPr sz="2000" spc="-5" dirty="0">
                <a:solidFill>
                  <a:srgbClr val="404040"/>
                </a:solidFill>
                <a:latin typeface="Carlito"/>
                <a:cs typeface="Carlito"/>
              </a:rPr>
              <a:t>old name of  CCAFS SLC-40 </a:t>
            </a:r>
            <a:r>
              <a:rPr sz="2000" dirty="0">
                <a:solidFill>
                  <a:srgbClr val="404040"/>
                </a:solidFill>
                <a:latin typeface="Carlito"/>
                <a:cs typeface="Carlito"/>
              </a:rPr>
              <a:t>so </a:t>
            </a:r>
            <a:r>
              <a:rPr sz="2000" spc="-5" dirty="0">
                <a:solidFill>
                  <a:srgbClr val="404040"/>
                </a:solidFill>
                <a:latin typeface="Carlito"/>
                <a:cs typeface="Carlito"/>
              </a:rPr>
              <a:t>CCAFS </a:t>
            </a:r>
            <a:r>
              <a:rPr sz="2000" dirty="0">
                <a:solidFill>
                  <a:srgbClr val="404040"/>
                </a:solidFill>
                <a:latin typeface="Carlito"/>
                <a:cs typeface="Carlito"/>
              </a:rPr>
              <a:t>and </a:t>
            </a:r>
            <a:r>
              <a:rPr sz="2000" spc="-5" dirty="0">
                <a:solidFill>
                  <a:srgbClr val="404040"/>
                </a:solidFill>
                <a:latin typeface="Carlito"/>
                <a:cs typeface="Carlito"/>
              </a:rPr>
              <a:t>KSC </a:t>
            </a:r>
            <a:r>
              <a:rPr sz="2000" spc="-35" dirty="0">
                <a:solidFill>
                  <a:srgbClr val="404040"/>
                </a:solidFill>
                <a:latin typeface="Carlito"/>
                <a:cs typeface="Carlito"/>
              </a:rPr>
              <a:t>have </a:t>
            </a:r>
            <a:r>
              <a:rPr sz="2000" dirty="0">
                <a:solidFill>
                  <a:srgbClr val="404040"/>
                </a:solidFill>
                <a:latin typeface="Carlito"/>
                <a:cs typeface="Carlito"/>
              </a:rPr>
              <a:t>the </a:t>
            </a:r>
            <a:r>
              <a:rPr sz="2000" spc="-5" dirty="0">
                <a:solidFill>
                  <a:srgbClr val="404040"/>
                </a:solidFill>
                <a:latin typeface="Carlito"/>
                <a:cs typeface="Carlito"/>
              </a:rPr>
              <a:t>same amount </a:t>
            </a:r>
            <a:r>
              <a:rPr sz="2000" dirty="0">
                <a:solidFill>
                  <a:srgbClr val="404040"/>
                </a:solidFill>
                <a:latin typeface="Carlito"/>
                <a:cs typeface="Carlito"/>
              </a:rPr>
              <a:t>of </a:t>
            </a:r>
            <a:r>
              <a:rPr sz="2000" spc="-5" dirty="0">
                <a:solidFill>
                  <a:srgbClr val="404040"/>
                </a:solidFill>
                <a:latin typeface="Carlito"/>
                <a:cs typeface="Carlito"/>
              </a:rPr>
              <a:t>successful landings, but </a:t>
            </a:r>
            <a:r>
              <a:rPr sz="2000" dirty="0">
                <a:solidFill>
                  <a:srgbClr val="404040"/>
                </a:solidFill>
                <a:latin typeface="Carlito"/>
                <a:cs typeface="Carlito"/>
              </a:rPr>
              <a:t>a majority of the  </a:t>
            </a:r>
            <a:r>
              <a:rPr sz="2000" spc="-5" dirty="0">
                <a:solidFill>
                  <a:srgbClr val="404040"/>
                </a:solidFill>
                <a:latin typeface="Carlito"/>
                <a:cs typeface="Carlito"/>
              </a:rPr>
              <a:t>successful </a:t>
            </a:r>
            <a:r>
              <a:rPr sz="2000" dirty="0">
                <a:solidFill>
                  <a:srgbClr val="404040"/>
                </a:solidFill>
                <a:latin typeface="Carlito"/>
                <a:cs typeface="Carlito"/>
              </a:rPr>
              <a:t>landings </a:t>
            </a:r>
            <a:r>
              <a:rPr sz="2000" spc="-5" dirty="0">
                <a:solidFill>
                  <a:srgbClr val="404040"/>
                </a:solidFill>
                <a:latin typeface="Carlito"/>
                <a:cs typeface="Carlito"/>
              </a:rPr>
              <a:t>where </a:t>
            </a:r>
            <a:r>
              <a:rPr sz="2000" spc="-20" dirty="0">
                <a:solidFill>
                  <a:srgbClr val="404040"/>
                </a:solidFill>
                <a:latin typeface="Carlito"/>
                <a:cs typeface="Carlito"/>
              </a:rPr>
              <a:t>performed </a:t>
            </a:r>
            <a:r>
              <a:rPr sz="2000" spc="-25" dirty="0">
                <a:solidFill>
                  <a:srgbClr val="404040"/>
                </a:solidFill>
                <a:latin typeface="Carlito"/>
                <a:cs typeface="Carlito"/>
              </a:rPr>
              <a:t>before </a:t>
            </a:r>
            <a:r>
              <a:rPr sz="2000" dirty="0">
                <a:solidFill>
                  <a:srgbClr val="404040"/>
                </a:solidFill>
                <a:latin typeface="Carlito"/>
                <a:cs typeface="Carlito"/>
              </a:rPr>
              <a:t>the </a:t>
            </a:r>
            <a:r>
              <a:rPr sz="2000" spc="-5" dirty="0">
                <a:solidFill>
                  <a:srgbClr val="404040"/>
                </a:solidFill>
                <a:latin typeface="Carlito"/>
                <a:cs typeface="Carlito"/>
              </a:rPr>
              <a:t>name </a:t>
            </a:r>
            <a:r>
              <a:rPr sz="2000" dirty="0">
                <a:solidFill>
                  <a:srgbClr val="404040"/>
                </a:solidFill>
                <a:latin typeface="Carlito"/>
                <a:cs typeface="Carlito"/>
              </a:rPr>
              <a:t>change. </a:t>
            </a:r>
            <a:r>
              <a:rPr sz="2000" spc="-40" dirty="0">
                <a:solidFill>
                  <a:srgbClr val="404040"/>
                </a:solidFill>
                <a:latin typeface="Carlito"/>
                <a:cs typeface="Carlito"/>
              </a:rPr>
              <a:t>VAFB </a:t>
            </a:r>
            <a:r>
              <a:rPr sz="2000" spc="-5" dirty="0">
                <a:solidFill>
                  <a:srgbClr val="404040"/>
                </a:solidFill>
                <a:latin typeface="Carlito"/>
                <a:cs typeface="Carlito"/>
              </a:rPr>
              <a:t>has </a:t>
            </a:r>
            <a:r>
              <a:rPr sz="2000" dirty="0">
                <a:solidFill>
                  <a:srgbClr val="404040"/>
                </a:solidFill>
                <a:latin typeface="Carlito"/>
                <a:cs typeface="Carlito"/>
              </a:rPr>
              <a:t>the </a:t>
            </a:r>
            <a:r>
              <a:rPr sz="2000" spc="-20" dirty="0">
                <a:solidFill>
                  <a:srgbClr val="404040"/>
                </a:solidFill>
                <a:latin typeface="Carlito"/>
                <a:cs typeface="Carlito"/>
              </a:rPr>
              <a:t>smallest share </a:t>
            </a:r>
            <a:r>
              <a:rPr sz="2000" spc="-5" dirty="0">
                <a:solidFill>
                  <a:srgbClr val="404040"/>
                </a:solidFill>
                <a:latin typeface="Carlito"/>
                <a:cs typeface="Carlito"/>
              </a:rPr>
              <a:t>of successful  </a:t>
            </a:r>
            <a:r>
              <a:rPr sz="2000" dirty="0">
                <a:solidFill>
                  <a:srgbClr val="404040"/>
                </a:solidFill>
                <a:latin typeface="Carlito"/>
                <a:cs typeface="Carlito"/>
              </a:rPr>
              <a:t>landings. </a:t>
            </a:r>
            <a:r>
              <a:rPr sz="2000" spc="-5" dirty="0">
                <a:solidFill>
                  <a:srgbClr val="404040"/>
                </a:solidFill>
                <a:latin typeface="Carlito"/>
                <a:cs typeface="Carlito"/>
              </a:rPr>
              <a:t>This </a:t>
            </a:r>
            <a:r>
              <a:rPr sz="2000" spc="-25" dirty="0">
                <a:solidFill>
                  <a:srgbClr val="404040"/>
                </a:solidFill>
                <a:latin typeface="Carlito"/>
                <a:cs typeface="Carlito"/>
              </a:rPr>
              <a:t>may </a:t>
            </a:r>
            <a:r>
              <a:rPr sz="2000" dirty="0">
                <a:solidFill>
                  <a:srgbClr val="404040"/>
                </a:solidFill>
                <a:latin typeface="Carlito"/>
                <a:cs typeface="Carlito"/>
              </a:rPr>
              <a:t>be due </a:t>
            </a:r>
            <a:r>
              <a:rPr sz="2000" spc="-20" dirty="0">
                <a:solidFill>
                  <a:srgbClr val="404040"/>
                </a:solidFill>
                <a:latin typeface="Carlito"/>
                <a:cs typeface="Carlito"/>
              </a:rPr>
              <a:t>to </a:t>
            </a:r>
            <a:r>
              <a:rPr sz="2000" spc="-5" dirty="0">
                <a:solidFill>
                  <a:srgbClr val="404040"/>
                </a:solidFill>
                <a:latin typeface="Carlito"/>
                <a:cs typeface="Carlito"/>
              </a:rPr>
              <a:t>smaller sample </a:t>
            </a:r>
            <a:r>
              <a:rPr sz="2000" dirty="0">
                <a:solidFill>
                  <a:srgbClr val="404040"/>
                </a:solidFill>
                <a:latin typeface="Carlito"/>
                <a:cs typeface="Carlito"/>
              </a:rPr>
              <a:t>and </a:t>
            </a:r>
            <a:r>
              <a:rPr sz="2000" spc="-5" dirty="0">
                <a:solidFill>
                  <a:srgbClr val="404040"/>
                </a:solidFill>
                <a:latin typeface="Carlito"/>
                <a:cs typeface="Carlito"/>
              </a:rPr>
              <a:t>increase in </a:t>
            </a:r>
            <a:r>
              <a:rPr sz="2000" spc="-15" dirty="0">
                <a:solidFill>
                  <a:srgbClr val="404040"/>
                </a:solidFill>
                <a:latin typeface="Carlito"/>
                <a:cs typeface="Carlito"/>
              </a:rPr>
              <a:t>difficulty </a:t>
            </a:r>
            <a:r>
              <a:rPr sz="2000" spc="-5" dirty="0">
                <a:solidFill>
                  <a:srgbClr val="404040"/>
                </a:solidFill>
                <a:latin typeface="Carlito"/>
                <a:cs typeface="Carlito"/>
              </a:rPr>
              <a:t>of </a:t>
            </a:r>
            <a:r>
              <a:rPr sz="2000" dirty="0">
                <a:solidFill>
                  <a:srgbClr val="404040"/>
                </a:solidFill>
                <a:latin typeface="Carlito"/>
                <a:cs typeface="Carlito"/>
              </a:rPr>
              <a:t>launching </a:t>
            </a:r>
            <a:r>
              <a:rPr sz="2000" spc="-5" dirty="0">
                <a:solidFill>
                  <a:srgbClr val="404040"/>
                </a:solidFill>
                <a:latin typeface="Carlito"/>
                <a:cs typeface="Carlito"/>
              </a:rPr>
              <a:t>in </a:t>
            </a:r>
            <a:r>
              <a:rPr sz="2000" dirty="0">
                <a:solidFill>
                  <a:srgbClr val="404040"/>
                </a:solidFill>
                <a:latin typeface="Carlito"/>
                <a:cs typeface="Carlito"/>
              </a:rPr>
              <a:t>the </a:t>
            </a:r>
            <a:r>
              <a:rPr sz="2000" spc="-25" dirty="0">
                <a:solidFill>
                  <a:srgbClr val="404040"/>
                </a:solidFill>
                <a:latin typeface="Carlito"/>
                <a:cs typeface="Carlito"/>
              </a:rPr>
              <a:t>west</a:t>
            </a:r>
            <a:r>
              <a:rPr sz="2000" spc="-65" dirty="0">
                <a:solidFill>
                  <a:srgbClr val="404040"/>
                </a:solidFill>
                <a:latin typeface="Carlito"/>
                <a:cs typeface="Carlito"/>
              </a:rPr>
              <a:t> </a:t>
            </a:r>
            <a:r>
              <a:rPr sz="2000" spc="-10" dirty="0">
                <a:solidFill>
                  <a:srgbClr val="404040"/>
                </a:solidFill>
                <a:latin typeface="Carlito"/>
                <a:cs typeface="Carlito"/>
              </a:rPr>
              <a:t>coast.</a:t>
            </a:r>
            <a:endParaRPr sz="2000">
              <a:latin typeface="Carlito"/>
              <a:cs typeface="Carlito"/>
            </a:endParaRPr>
          </a:p>
        </p:txBody>
      </p:sp>
      <p:sp>
        <p:nvSpPr>
          <p:cNvPr id="4" name="object 4">
            <a:extLst>
              <a:ext uri="{FF2B5EF4-FFF2-40B4-BE49-F238E27FC236}">
                <a16:creationId xmlns:a16="http://schemas.microsoft.com/office/drawing/2014/main" id="{9809F763-41A7-B072-8CF1-0B0812106B3D}"/>
              </a:ext>
            </a:extLst>
          </p:cNvPr>
          <p:cNvSpPr/>
          <p:nvPr/>
        </p:nvSpPr>
        <p:spPr>
          <a:xfrm>
            <a:off x="4355591" y="1923288"/>
            <a:ext cx="2570988" cy="2581656"/>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30C4C80B-9C72-B4BC-801C-CBE5B9FB0A93}"/>
              </a:ext>
            </a:extLst>
          </p:cNvPr>
          <p:cNvSpPr/>
          <p:nvPr/>
        </p:nvSpPr>
        <p:spPr>
          <a:xfrm>
            <a:off x="7970519" y="2189988"/>
            <a:ext cx="1085087" cy="66598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a:t>
            </a:r>
          </a:p>
        </p:txBody>
      </p:sp>
      <p:sp>
        <p:nvSpPr>
          <p:cNvPr id="2" name="object 3">
            <a:extLst>
              <a:ext uri="{FF2B5EF4-FFF2-40B4-BE49-F238E27FC236}">
                <a16:creationId xmlns:a16="http://schemas.microsoft.com/office/drawing/2014/main" id="{774A8FBD-AD25-6204-55CA-BEFE1EF9F461}"/>
              </a:ext>
            </a:extLst>
          </p:cNvPr>
          <p:cNvSpPr txBox="1"/>
          <p:nvPr/>
        </p:nvSpPr>
        <p:spPr>
          <a:xfrm>
            <a:off x="1176019" y="5068061"/>
            <a:ext cx="9167495" cy="33083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04040"/>
                </a:solidFill>
                <a:latin typeface="Carlito"/>
                <a:cs typeface="Carlito"/>
              </a:rPr>
              <a:t>KSC LC-39A has </a:t>
            </a:r>
            <a:r>
              <a:rPr sz="2000" dirty="0">
                <a:solidFill>
                  <a:srgbClr val="404040"/>
                </a:solidFill>
                <a:latin typeface="Carlito"/>
                <a:cs typeface="Carlito"/>
              </a:rPr>
              <a:t>the </a:t>
            </a:r>
            <a:r>
              <a:rPr sz="2000" spc="-10" dirty="0">
                <a:solidFill>
                  <a:srgbClr val="404040"/>
                </a:solidFill>
                <a:latin typeface="Carlito"/>
                <a:cs typeface="Carlito"/>
              </a:rPr>
              <a:t>highest </a:t>
            </a:r>
            <a:r>
              <a:rPr sz="2000" dirty="0">
                <a:solidFill>
                  <a:srgbClr val="404040"/>
                </a:solidFill>
                <a:latin typeface="Carlito"/>
                <a:cs typeface="Carlito"/>
              </a:rPr>
              <a:t>success </a:t>
            </a:r>
            <a:r>
              <a:rPr sz="2000" spc="-40" dirty="0">
                <a:solidFill>
                  <a:srgbClr val="404040"/>
                </a:solidFill>
                <a:latin typeface="Carlito"/>
                <a:cs typeface="Carlito"/>
              </a:rPr>
              <a:t>rate </a:t>
            </a:r>
            <a:r>
              <a:rPr sz="2000" spc="-5" dirty="0">
                <a:solidFill>
                  <a:srgbClr val="404040"/>
                </a:solidFill>
                <a:latin typeface="Carlito"/>
                <a:cs typeface="Carlito"/>
              </a:rPr>
              <a:t>with </a:t>
            </a:r>
            <a:r>
              <a:rPr sz="2000" dirty="0">
                <a:solidFill>
                  <a:srgbClr val="404040"/>
                </a:solidFill>
                <a:latin typeface="Carlito"/>
                <a:cs typeface="Carlito"/>
              </a:rPr>
              <a:t>10 </a:t>
            </a:r>
            <a:r>
              <a:rPr sz="2000" spc="-5" dirty="0">
                <a:solidFill>
                  <a:srgbClr val="404040"/>
                </a:solidFill>
                <a:latin typeface="Carlito"/>
                <a:cs typeface="Carlito"/>
              </a:rPr>
              <a:t>successful </a:t>
            </a:r>
            <a:r>
              <a:rPr sz="2000" dirty="0">
                <a:solidFill>
                  <a:srgbClr val="404040"/>
                </a:solidFill>
                <a:latin typeface="Carlito"/>
                <a:cs typeface="Carlito"/>
              </a:rPr>
              <a:t>landings and 3 </a:t>
            </a:r>
            <a:r>
              <a:rPr sz="2000" spc="-20" dirty="0">
                <a:solidFill>
                  <a:srgbClr val="404040"/>
                </a:solidFill>
                <a:latin typeface="Carlito"/>
                <a:cs typeface="Carlito"/>
              </a:rPr>
              <a:t>failed</a:t>
            </a:r>
            <a:r>
              <a:rPr sz="2000" spc="-105" dirty="0">
                <a:solidFill>
                  <a:srgbClr val="404040"/>
                </a:solidFill>
                <a:latin typeface="Carlito"/>
                <a:cs typeface="Carlito"/>
              </a:rPr>
              <a:t> </a:t>
            </a:r>
            <a:r>
              <a:rPr sz="2000" dirty="0">
                <a:solidFill>
                  <a:srgbClr val="404040"/>
                </a:solidFill>
                <a:latin typeface="Carlito"/>
                <a:cs typeface="Carlito"/>
              </a:rPr>
              <a:t>landings.</a:t>
            </a:r>
            <a:endParaRPr sz="2000">
              <a:latin typeface="Carlito"/>
              <a:cs typeface="Carlito"/>
            </a:endParaRPr>
          </a:p>
        </p:txBody>
      </p:sp>
      <p:sp>
        <p:nvSpPr>
          <p:cNvPr id="4" name="object 4">
            <a:extLst>
              <a:ext uri="{FF2B5EF4-FFF2-40B4-BE49-F238E27FC236}">
                <a16:creationId xmlns:a16="http://schemas.microsoft.com/office/drawing/2014/main" id="{8D6FCB15-9069-7752-9CAD-F3034CFB1F72}"/>
              </a:ext>
            </a:extLst>
          </p:cNvPr>
          <p:cNvSpPr/>
          <p:nvPr/>
        </p:nvSpPr>
        <p:spPr>
          <a:xfrm>
            <a:off x="4811267" y="2243327"/>
            <a:ext cx="2570988" cy="2570988"/>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4DB334B0-9132-0BB6-B4E1-E7653E5C5C7A}"/>
              </a:ext>
            </a:extLst>
          </p:cNvPr>
          <p:cNvSpPr/>
          <p:nvPr/>
        </p:nvSpPr>
        <p:spPr>
          <a:xfrm>
            <a:off x="1248155" y="2308860"/>
            <a:ext cx="3401568" cy="152400"/>
          </a:xfrm>
          <a:prstGeom prst="rect">
            <a:avLst/>
          </a:prstGeom>
          <a:blipFill>
            <a:blip r:embed="rId4"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ED7A738D-9E16-8C9C-DCBC-EC2A8C933EA5}"/>
              </a:ext>
            </a:extLst>
          </p:cNvPr>
          <p:cNvSpPr/>
          <p:nvPr/>
        </p:nvSpPr>
        <p:spPr>
          <a:xfrm>
            <a:off x="8031480" y="2429255"/>
            <a:ext cx="324611" cy="30480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 vs. Booster Version Category</a:t>
            </a:r>
          </a:p>
        </p:txBody>
      </p:sp>
      <p:sp>
        <p:nvSpPr>
          <p:cNvPr id="2" name="object 3">
            <a:extLst>
              <a:ext uri="{FF2B5EF4-FFF2-40B4-BE49-F238E27FC236}">
                <a16:creationId xmlns:a16="http://schemas.microsoft.com/office/drawing/2014/main" id="{DAB4B381-E5DC-6C22-FDE8-C761EF822478}"/>
              </a:ext>
            </a:extLst>
          </p:cNvPr>
          <p:cNvSpPr txBox="1"/>
          <p:nvPr/>
        </p:nvSpPr>
        <p:spPr>
          <a:xfrm>
            <a:off x="1105294" y="4855903"/>
            <a:ext cx="9767570" cy="1169670"/>
          </a:xfrm>
          <a:prstGeom prst="rect">
            <a:avLst/>
          </a:prstGeom>
        </p:spPr>
        <p:txBody>
          <a:bodyPr vert="horz" wrap="square" lIns="0" tIns="38100" rIns="0" bIns="0" rtlCol="0">
            <a:spAutoFit/>
          </a:bodyPr>
          <a:lstStyle/>
          <a:p>
            <a:pPr marL="12700" marR="5080">
              <a:lnSpc>
                <a:spcPct val="91700"/>
              </a:lnSpc>
              <a:spcBef>
                <a:spcPts val="300"/>
              </a:spcBef>
            </a:pPr>
            <a:r>
              <a:rPr sz="2000" spc="-5" dirty="0">
                <a:solidFill>
                  <a:srgbClr val="404040"/>
                </a:solidFill>
                <a:latin typeface="Carlito"/>
                <a:cs typeface="Carlito"/>
              </a:rPr>
              <a:t>Plotly dashboard has </a:t>
            </a:r>
            <a:r>
              <a:rPr sz="2000" dirty="0">
                <a:solidFill>
                  <a:srgbClr val="404040"/>
                </a:solidFill>
                <a:latin typeface="Carlito"/>
                <a:cs typeface="Carlito"/>
              </a:rPr>
              <a:t>a </a:t>
            </a:r>
            <a:r>
              <a:rPr sz="2000" spc="-25" dirty="0">
                <a:solidFill>
                  <a:srgbClr val="404040"/>
                </a:solidFill>
                <a:latin typeface="Carlito"/>
                <a:cs typeface="Carlito"/>
              </a:rPr>
              <a:t>Payload </a:t>
            </a:r>
            <a:r>
              <a:rPr sz="2000" spc="-20" dirty="0">
                <a:solidFill>
                  <a:srgbClr val="404040"/>
                </a:solidFill>
                <a:latin typeface="Carlito"/>
                <a:cs typeface="Carlito"/>
              </a:rPr>
              <a:t>range </a:t>
            </a:r>
            <a:r>
              <a:rPr sz="2000" spc="-60" dirty="0">
                <a:solidFill>
                  <a:srgbClr val="404040"/>
                </a:solidFill>
                <a:latin typeface="Carlito"/>
                <a:cs typeface="Carlito"/>
              </a:rPr>
              <a:t>selector. </a:t>
            </a:r>
            <a:r>
              <a:rPr sz="2000" spc="-65" dirty="0">
                <a:solidFill>
                  <a:srgbClr val="404040"/>
                </a:solidFill>
                <a:latin typeface="Carlito"/>
                <a:cs typeface="Carlito"/>
              </a:rPr>
              <a:t>However, </a:t>
            </a:r>
            <a:r>
              <a:rPr sz="2000" dirty="0">
                <a:solidFill>
                  <a:srgbClr val="404040"/>
                </a:solidFill>
                <a:latin typeface="Carlito"/>
                <a:cs typeface="Carlito"/>
              </a:rPr>
              <a:t>this </a:t>
            </a:r>
            <a:r>
              <a:rPr sz="2000" spc="-5" dirty="0">
                <a:solidFill>
                  <a:srgbClr val="404040"/>
                </a:solidFill>
                <a:latin typeface="Carlito"/>
                <a:cs typeface="Carlito"/>
              </a:rPr>
              <a:t>is </a:t>
            </a:r>
            <a:r>
              <a:rPr sz="2000" spc="-10" dirty="0">
                <a:solidFill>
                  <a:srgbClr val="404040"/>
                </a:solidFill>
                <a:latin typeface="Carlito"/>
                <a:cs typeface="Carlito"/>
              </a:rPr>
              <a:t>set </a:t>
            </a:r>
            <a:r>
              <a:rPr sz="2000" spc="-20" dirty="0">
                <a:solidFill>
                  <a:srgbClr val="404040"/>
                </a:solidFill>
                <a:latin typeface="Carlito"/>
                <a:cs typeface="Carlito"/>
              </a:rPr>
              <a:t>from </a:t>
            </a:r>
            <a:r>
              <a:rPr sz="2000" dirty="0">
                <a:solidFill>
                  <a:srgbClr val="404040"/>
                </a:solidFill>
                <a:latin typeface="Carlito"/>
                <a:cs typeface="Carlito"/>
              </a:rPr>
              <a:t>0-10000 </a:t>
            </a:r>
            <a:r>
              <a:rPr sz="2000" spc="-20" dirty="0">
                <a:solidFill>
                  <a:srgbClr val="404040"/>
                </a:solidFill>
                <a:latin typeface="Carlito"/>
                <a:cs typeface="Carlito"/>
              </a:rPr>
              <a:t>instead </a:t>
            </a:r>
            <a:r>
              <a:rPr sz="2000" spc="-5" dirty="0">
                <a:solidFill>
                  <a:srgbClr val="404040"/>
                </a:solidFill>
                <a:latin typeface="Carlito"/>
                <a:cs typeface="Carlito"/>
              </a:rPr>
              <a:t>of </a:t>
            </a:r>
            <a:r>
              <a:rPr sz="2000" dirty="0">
                <a:solidFill>
                  <a:srgbClr val="404040"/>
                </a:solidFill>
                <a:latin typeface="Carlito"/>
                <a:cs typeface="Carlito"/>
              </a:rPr>
              <a:t>the  </a:t>
            </a:r>
            <a:r>
              <a:rPr sz="2000" spc="-20" dirty="0">
                <a:solidFill>
                  <a:srgbClr val="404040"/>
                </a:solidFill>
                <a:latin typeface="Carlito"/>
                <a:cs typeface="Carlito"/>
              </a:rPr>
              <a:t>max </a:t>
            </a:r>
            <a:r>
              <a:rPr sz="2000" spc="-25" dirty="0">
                <a:solidFill>
                  <a:srgbClr val="404040"/>
                </a:solidFill>
                <a:latin typeface="Carlito"/>
                <a:cs typeface="Carlito"/>
              </a:rPr>
              <a:t>Payload </a:t>
            </a:r>
            <a:r>
              <a:rPr sz="2000" spc="-5" dirty="0">
                <a:solidFill>
                  <a:srgbClr val="404040"/>
                </a:solidFill>
                <a:latin typeface="Carlito"/>
                <a:cs typeface="Carlito"/>
              </a:rPr>
              <a:t>of </a:t>
            </a:r>
            <a:r>
              <a:rPr sz="2000" dirty="0">
                <a:solidFill>
                  <a:srgbClr val="404040"/>
                </a:solidFill>
                <a:latin typeface="Carlito"/>
                <a:cs typeface="Carlito"/>
              </a:rPr>
              <a:t>15600. </a:t>
            </a:r>
            <a:r>
              <a:rPr sz="2000" spc="-5" dirty="0">
                <a:solidFill>
                  <a:srgbClr val="404040"/>
                </a:solidFill>
                <a:latin typeface="Carlito"/>
                <a:cs typeface="Carlito"/>
              </a:rPr>
              <a:t>Class </a:t>
            </a:r>
            <a:r>
              <a:rPr sz="2000" spc="-20" dirty="0">
                <a:solidFill>
                  <a:srgbClr val="404040"/>
                </a:solidFill>
                <a:latin typeface="Carlito"/>
                <a:cs typeface="Carlito"/>
              </a:rPr>
              <a:t>indicates </a:t>
            </a:r>
            <a:r>
              <a:rPr sz="2000" dirty="0">
                <a:solidFill>
                  <a:srgbClr val="404040"/>
                </a:solidFill>
                <a:latin typeface="Carlito"/>
                <a:cs typeface="Carlito"/>
              </a:rPr>
              <a:t>1 </a:t>
            </a:r>
            <a:r>
              <a:rPr sz="2000" spc="-30" dirty="0">
                <a:solidFill>
                  <a:srgbClr val="404040"/>
                </a:solidFill>
                <a:latin typeface="Carlito"/>
                <a:cs typeface="Carlito"/>
              </a:rPr>
              <a:t>for </a:t>
            </a:r>
            <a:r>
              <a:rPr sz="2000" spc="-5" dirty="0">
                <a:solidFill>
                  <a:srgbClr val="404040"/>
                </a:solidFill>
                <a:latin typeface="Carlito"/>
                <a:cs typeface="Carlito"/>
              </a:rPr>
              <a:t>successful </a:t>
            </a:r>
            <a:r>
              <a:rPr sz="2000" dirty="0">
                <a:solidFill>
                  <a:srgbClr val="404040"/>
                </a:solidFill>
                <a:latin typeface="Carlito"/>
                <a:cs typeface="Carlito"/>
              </a:rPr>
              <a:t>landing and 0 </a:t>
            </a:r>
            <a:r>
              <a:rPr sz="2000" spc="-30" dirty="0">
                <a:solidFill>
                  <a:srgbClr val="404040"/>
                </a:solidFill>
                <a:latin typeface="Carlito"/>
                <a:cs typeface="Carlito"/>
              </a:rPr>
              <a:t>for </a:t>
            </a:r>
            <a:r>
              <a:rPr sz="2000" spc="-20" dirty="0">
                <a:solidFill>
                  <a:srgbClr val="404040"/>
                </a:solidFill>
                <a:latin typeface="Carlito"/>
                <a:cs typeface="Carlito"/>
              </a:rPr>
              <a:t>failure. </a:t>
            </a:r>
            <a:r>
              <a:rPr sz="2000" spc="-25" dirty="0">
                <a:solidFill>
                  <a:srgbClr val="404040"/>
                </a:solidFill>
                <a:latin typeface="Carlito"/>
                <a:cs typeface="Carlito"/>
              </a:rPr>
              <a:t>Scatter </a:t>
            </a:r>
            <a:r>
              <a:rPr sz="2000" spc="-5" dirty="0">
                <a:solidFill>
                  <a:srgbClr val="404040"/>
                </a:solidFill>
                <a:latin typeface="Carlito"/>
                <a:cs typeface="Carlito"/>
              </a:rPr>
              <a:t>plot also  accounts </a:t>
            </a:r>
            <a:r>
              <a:rPr sz="2000" spc="-25" dirty="0">
                <a:solidFill>
                  <a:srgbClr val="404040"/>
                </a:solidFill>
                <a:latin typeface="Carlito"/>
                <a:cs typeface="Carlito"/>
              </a:rPr>
              <a:t>for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spc="-20" dirty="0">
                <a:solidFill>
                  <a:srgbClr val="404040"/>
                </a:solidFill>
                <a:latin typeface="Carlito"/>
                <a:cs typeface="Carlito"/>
              </a:rPr>
              <a:t>category </a:t>
            </a:r>
            <a:r>
              <a:rPr sz="2000" spc="-5" dirty="0">
                <a:solidFill>
                  <a:srgbClr val="404040"/>
                </a:solidFill>
                <a:latin typeface="Carlito"/>
                <a:cs typeface="Carlito"/>
              </a:rPr>
              <a:t>in color </a:t>
            </a:r>
            <a:r>
              <a:rPr sz="2000" dirty="0">
                <a:solidFill>
                  <a:srgbClr val="404040"/>
                </a:solidFill>
                <a:latin typeface="Carlito"/>
                <a:cs typeface="Carlito"/>
              </a:rPr>
              <a:t>and number </a:t>
            </a:r>
            <a:r>
              <a:rPr sz="2000" spc="-5" dirty="0">
                <a:solidFill>
                  <a:srgbClr val="404040"/>
                </a:solidFill>
                <a:latin typeface="Carlito"/>
                <a:cs typeface="Carlito"/>
              </a:rPr>
              <a:t>of </a:t>
            </a:r>
            <a:r>
              <a:rPr sz="2000" dirty="0">
                <a:solidFill>
                  <a:srgbClr val="404040"/>
                </a:solidFill>
                <a:latin typeface="Carlito"/>
                <a:cs typeface="Carlito"/>
              </a:rPr>
              <a:t>launches </a:t>
            </a:r>
            <a:r>
              <a:rPr sz="2000" spc="-5" dirty="0">
                <a:solidFill>
                  <a:srgbClr val="404040"/>
                </a:solidFill>
                <a:latin typeface="Carlito"/>
                <a:cs typeface="Carlito"/>
              </a:rPr>
              <a:t>in </a:t>
            </a:r>
            <a:r>
              <a:rPr sz="2000" spc="-15" dirty="0">
                <a:solidFill>
                  <a:srgbClr val="404040"/>
                </a:solidFill>
                <a:latin typeface="Carlito"/>
                <a:cs typeface="Carlito"/>
              </a:rPr>
              <a:t>point </a:t>
            </a:r>
            <a:r>
              <a:rPr sz="2000" spc="-25" dirty="0">
                <a:solidFill>
                  <a:srgbClr val="404040"/>
                </a:solidFill>
                <a:latin typeface="Carlito"/>
                <a:cs typeface="Carlito"/>
              </a:rPr>
              <a:t>size. </a:t>
            </a:r>
            <a:r>
              <a:rPr sz="2000" spc="-5" dirty="0">
                <a:solidFill>
                  <a:srgbClr val="404040"/>
                </a:solidFill>
                <a:latin typeface="Carlito"/>
                <a:cs typeface="Carlito"/>
              </a:rPr>
              <a:t>In </a:t>
            </a:r>
            <a:r>
              <a:rPr sz="2000" dirty="0">
                <a:solidFill>
                  <a:srgbClr val="404040"/>
                </a:solidFill>
                <a:latin typeface="Carlito"/>
                <a:cs typeface="Carlito"/>
              </a:rPr>
              <a:t>this  </a:t>
            </a:r>
            <a:r>
              <a:rPr sz="2000" spc="-5" dirty="0">
                <a:solidFill>
                  <a:srgbClr val="404040"/>
                </a:solidFill>
                <a:latin typeface="Carlito"/>
                <a:cs typeface="Carlito"/>
              </a:rPr>
              <a:t>particular </a:t>
            </a:r>
            <a:r>
              <a:rPr sz="2000" spc="-20" dirty="0">
                <a:solidFill>
                  <a:srgbClr val="404040"/>
                </a:solidFill>
                <a:latin typeface="Carlito"/>
                <a:cs typeface="Carlito"/>
              </a:rPr>
              <a:t>range </a:t>
            </a:r>
            <a:r>
              <a:rPr sz="2000" spc="-5" dirty="0">
                <a:solidFill>
                  <a:srgbClr val="404040"/>
                </a:solidFill>
                <a:latin typeface="Carlito"/>
                <a:cs typeface="Carlito"/>
              </a:rPr>
              <a:t>of </a:t>
            </a:r>
            <a:r>
              <a:rPr sz="2000" dirty="0">
                <a:solidFill>
                  <a:srgbClr val="404040"/>
                </a:solidFill>
                <a:latin typeface="Carlito"/>
                <a:cs typeface="Carlito"/>
              </a:rPr>
              <a:t>0-6000, </a:t>
            </a:r>
            <a:r>
              <a:rPr sz="2000" spc="-20" dirty="0">
                <a:solidFill>
                  <a:srgbClr val="404040"/>
                </a:solidFill>
                <a:latin typeface="Carlito"/>
                <a:cs typeface="Carlito"/>
              </a:rPr>
              <a:t>interestingly </a:t>
            </a:r>
            <a:r>
              <a:rPr sz="2000" spc="-5" dirty="0">
                <a:solidFill>
                  <a:srgbClr val="404040"/>
                </a:solidFill>
                <a:latin typeface="Carlito"/>
                <a:cs typeface="Carlito"/>
              </a:rPr>
              <a:t>there </a:t>
            </a:r>
            <a:r>
              <a:rPr sz="2000" spc="-20" dirty="0">
                <a:solidFill>
                  <a:srgbClr val="404040"/>
                </a:solidFill>
                <a:latin typeface="Carlito"/>
                <a:cs typeface="Carlito"/>
              </a:rPr>
              <a:t>are two failed </a:t>
            </a:r>
            <a:r>
              <a:rPr sz="2000" dirty="0">
                <a:solidFill>
                  <a:srgbClr val="404040"/>
                </a:solidFill>
                <a:latin typeface="Carlito"/>
                <a:cs typeface="Carlito"/>
              </a:rPr>
              <a:t>landings </a:t>
            </a:r>
            <a:r>
              <a:rPr sz="2000" spc="-5" dirty="0">
                <a:solidFill>
                  <a:srgbClr val="404040"/>
                </a:solidFill>
                <a:latin typeface="Carlito"/>
                <a:cs typeface="Carlito"/>
              </a:rPr>
              <a:t>with payloads of </a:t>
            </a:r>
            <a:r>
              <a:rPr sz="2000" spc="-45" dirty="0">
                <a:solidFill>
                  <a:srgbClr val="404040"/>
                </a:solidFill>
                <a:latin typeface="Carlito"/>
                <a:cs typeface="Carlito"/>
              </a:rPr>
              <a:t>zero</a:t>
            </a:r>
            <a:r>
              <a:rPr sz="2000" spc="-30" dirty="0">
                <a:solidFill>
                  <a:srgbClr val="404040"/>
                </a:solidFill>
                <a:latin typeface="Carlito"/>
                <a:cs typeface="Carlito"/>
              </a:rPr>
              <a:t> </a:t>
            </a:r>
            <a:r>
              <a:rPr sz="2000" dirty="0">
                <a:solidFill>
                  <a:srgbClr val="404040"/>
                </a:solidFill>
                <a:latin typeface="Carlito"/>
                <a:cs typeface="Carlito"/>
              </a:rPr>
              <a:t>kg.</a:t>
            </a:r>
            <a:endParaRPr sz="2000" dirty="0">
              <a:latin typeface="Carlito"/>
              <a:cs typeface="Carlito"/>
            </a:endParaRPr>
          </a:p>
        </p:txBody>
      </p:sp>
      <p:sp>
        <p:nvSpPr>
          <p:cNvPr id="4" name="object 4">
            <a:extLst>
              <a:ext uri="{FF2B5EF4-FFF2-40B4-BE49-F238E27FC236}">
                <a16:creationId xmlns:a16="http://schemas.microsoft.com/office/drawing/2014/main" id="{9E678DAF-A909-E7DD-220E-58A2FFECF3A4}"/>
              </a:ext>
            </a:extLst>
          </p:cNvPr>
          <p:cNvSpPr/>
          <p:nvPr/>
        </p:nvSpPr>
        <p:spPr>
          <a:xfrm>
            <a:off x="311977" y="1761298"/>
            <a:ext cx="11568046" cy="298156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pSp>
        <p:nvGrpSpPr>
          <p:cNvPr id="2" name="object 2">
            <a:extLst>
              <a:ext uri="{FF2B5EF4-FFF2-40B4-BE49-F238E27FC236}">
                <a16:creationId xmlns:a16="http://schemas.microsoft.com/office/drawing/2014/main" id="{D7293D79-3D31-E1EE-C628-BCC191292C50}"/>
              </a:ext>
            </a:extLst>
          </p:cNvPr>
          <p:cNvGrpSpPr/>
          <p:nvPr/>
        </p:nvGrpSpPr>
        <p:grpSpPr>
          <a:xfrm>
            <a:off x="0" y="4914901"/>
            <a:ext cx="12188825" cy="1943100"/>
            <a:chOff x="0" y="4914901"/>
            <a:chExt cx="12188825" cy="1943100"/>
          </a:xfrm>
          <a:solidFill>
            <a:schemeClr val="accent1">
              <a:lumMod val="75000"/>
            </a:schemeClr>
          </a:solidFill>
        </p:grpSpPr>
        <p:sp>
          <p:nvSpPr>
            <p:cNvPr id="3" name="object 3">
              <a:extLst>
                <a:ext uri="{FF2B5EF4-FFF2-40B4-BE49-F238E27FC236}">
                  <a16:creationId xmlns:a16="http://schemas.microsoft.com/office/drawing/2014/main" id="{E5AAD5C0-60E7-5939-0DCF-8F6A1FA66432}"/>
                </a:ext>
              </a:extLst>
            </p:cNvPr>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grpFill/>
          </p:spPr>
          <p:txBody>
            <a:bodyPr wrap="square" lIns="0" tIns="0" rIns="0" bIns="0" rtlCol="0"/>
            <a:lstStyle/>
            <a:p>
              <a:endParaRPr/>
            </a:p>
          </p:txBody>
        </p:sp>
        <p:sp>
          <p:nvSpPr>
            <p:cNvPr id="6" name="object 4">
              <a:extLst>
                <a:ext uri="{FF2B5EF4-FFF2-40B4-BE49-F238E27FC236}">
                  <a16:creationId xmlns:a16="http://schemas.microsoft.com/office/drawing/2014/main" id="{5209303E-336A-0204-ADBA-E66C7B94C285}"/>
                </a:ext>
              </a:extLst>
            </p:cNvPr>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grpFill/>
          </p:spPr>
          <p:txBody>
            <a:bodyPr wrap="square" lIns="0" tIns="0" rIns="0" bIns="0" rtlCol="0"/>
            <a:lstStyle/>
            <a:p>
              <a:endParaRPr/>
            </a:p>
          </p:txBody>
        </p:sp>
      </p:grpSp>
      <p:sp>
        <p:nvSpPr>
          <p:cNvPr id="7" name="object 6">
            <a:extLst>
              <a:ext uri="{FF2B5EF4-FFF2-40B4-BE49-F238E27FC236}">
                <a16:creationId xmlns:a16="http://schemas.microsoft.com/office/drawing/2014/main" id="{6369163D-5CF5-279C-A920-E117CFCF6513}"/>
              </a:ext>
            </a:extLst>
          </p:cNvPr>
          <p:cNvSpPr txBox="1"/>
          <p:nvPr/>
        </p:nvSpPr>
        <p:spPr>
          <a:xfrm>
            <a:off x="1176019" y="5000396"/>
            <a:ext cx="9213215" cy="1184275"/>
          </a:xfrm>
          <a:prstGeom prst="rect">
            <a:avLst/>
          </a:prstGeom>
        </p:spPr>
        <p:txBody>
          <a:bodyPr vert="horz" wrap="square" lIns="0" tIns="12700" rIns="0" bIns="0" rtlCol="0">
            <a:spAutoFit/>
          </a:bodyPr>
          <a:lstStyle/>
          <a:p>
            <a:pPr marL="12700" marR="2860040">
              <a:lnSpc>
                <a:spcPct val="120700"/>
              </a:lnSpc>
              <a:spcBef>
                <a:spcPts val="100"/>
              </a:spcBef>
            </a:pPr>
            <a:r>
              <a:rPr sz="1600" spc="-5" dirty="0">
                <a:solidFill>
                  <a:srgbClr val="FFFFFF"/>
                </a:solidFill>
                <a:latin typeface="Carlito"/>
                <a:cs typeface="Carlito"/>
              </a:rPr>
              <a:t>All models had virtually the </a:t>
            </a:r>
            <a:r>
              <a:rPr sz="1600" spc="-10" dirty="0">
                <a:solidFill>
                  <a:srgbClr val="FFFFFF"/>
                </a:solidFill>
                <a:latin typeface="Carlito"/>
                <a:cs typeface="Carlito"/>
              </a:rPr>
              <a:t>same </a:t>
            </a:r>
            <a:r>
              <a:rPr sz="1600" spc="-20" dirty="0">
                <a:solidFill>
                  <a:srgbClr val="FFFFFF"/>
                </a:solidFill>
                <a:latin typeface="Carlito"/>
                <a:cs typeface="Carlito"/>
              </a:rPr>
              <a:t>accuracy </a:t>
            </a:r>
            <a:r>
              <a:rPr sz="1600" spc="-5" dirty="0">
                <a:solidFill>
                  <a:srgbClr val="FFFFFF"/>
                </a:solidFill>
                <a:latin typeface="Carlito"/>
                <a:cs typeface="Carlito"/>
              </a:rPr>
              <a:t>on the </a:t>
            </a:r>
            <a:r>
              <a:rPr sz="1600" spc="-20" dirty="0">
                <a:solidFill>
                  <a:srgbClr val="FFFFFF"/>
                </a:solidFill>
                <a:latin typeface="Carlito"/>
                <a:cs typeface="Carlito"/>
              </a:rPr>
              <a:t>test set </a:t>
            </a:r>
            <a:r>
              <a:rPr sz="1600" spc="-15" dirty="0">
                <a:solidFill>
                  <a:srgbClr val="FFFFFF"/>
                </a:solidFill>
                <a:latin typeface="Carlito"/>
                <a:cs typeface="Carlito"/>
              </a:rPr>
              <a:t>at </a:t>
            </a:r>
            <a:r>
              <a:rPr sz="1600" spc="-20" dirty="0">
                <a:solidFill>
                  <a:srgbClr val="FFFFFF"/>
                </a:solidFill>
                <a:latin typeface="Carlito"/>
                <a:cs typeface="Carlito"/>
              </a:rPr>
              <a:t>83.33% </a:t>
            </a:r>
            <a:r>
              <a:rPr sz="1600" spc="-45" dirty="0">
                <a:solidFill>
                  <a:srgbClr val="FFFFFF"/>
                </a:solidFill>
                <a:latin typeface="Carlito"/>
                <a:cs typeface="Carlito"/>
              </a:rPr>
              <a:t>accuracy.  </a:t>
            </a:r>
            <a:r>
              <a:rPr sz="1600" dirty="0">
                <a:solidFill>
                  <a:srgbClr val="FFFFFF"/>
                </a:solidFill>
                <a:latin typeface="Carlito"/>
                <a:cs typeface="Carlito"/>
              </a:rPr>
              <a:t>It </a:t>
            </a:r>
            <a:r>
              <a:rPr sz="1600" spc="-5" dirty="0">
                <a:solidFill>
                  <a:srgbClr val="FFFFFF"/>
                </a:solidFill>
                <a:latin typeface="Carlito"/>
                <a:cs typeface="Carlito"/>
              </a:rPr>
              <a:t>should be </a:t>
            </a:r>
            <a:r>
              <a:rPr sz="1600" spc="-15" dirty="0">
                <a:solidFill>
                  <a:srgbClr val="FFFFFF"/>
                </a:solidFill>
                <a:latin typeface="Carlito"/>
                <a:cs typeface="Carlito"/>
              </a:rPr>
              <a:t>noted </a:t>
            </a:r>
            <a:r>
              <a:rPr sz="1600" spc="-10" dirty="0">
                <a:solidFill>
                  <a:srgbClr val="FFFFFF"/>
                </a:solidFill>
                <a:latin typeface="Carlito"/>
                <a:cs typeface="Carlito"/>
              </a:rPr>
              <a:t>that </a:t>
            </a:r>
            <a:r>
              <a:rPr sz="1600" spc="-20" dirty="0">
                <a:solidFill>
                  <a:srgbClr val="FFFFFF"/>
                </a:solidFill>
                <a:latin typeface="Carlito"/>
                <a:cs typeface="Carlito"/>
              </a:rPr>
              <a:t>test size </a:t>
            </a:r>
            <a:r>
              <a:rPr sz="1600" dirty="0">
                <a:solidFill>
                  <a:srgbClr val="FFFFFF"/>
                </a:solidFill>
                <a:latin typeface="Carlito"/>
                <a:cs typeface="Carlito"/>
              </a:rPr>
              <a:t>is </a:t>
            </a:r>
            <a:r>
              <a:rPr sz="1600" spc="-5" dirty="0">
                <a:solidFill>
                  <a:srgbClr val="FFFFFF"/>
                </a:solidFill>
                <a:latin typeface="Carlito"/>
                <a:cs typeface="Carlito"/>
              </a:rPr>
              <a:t>small </a:t>
            </a:r>
            <a:r>
              <a:rPr sz="1600" spc="-15" dirty="0">
                <a:solidFill>
                  <a:srgbClr val="FFFFFF"/>
                </a:solidFill>
                <a:latin typeface="Carlito"/>
                <a:cs typeface="Carlito"/>
              </a:rPr>
              <a:t>at </a:t>
            </a:r>
            <a:r>
              <a:rPr sz="1600" spc="-5" dirty="0">
                <a:solidFill>
                  <a:srgbClr val="FFFFFF"/>
                </a:solidFill>
                <a:latin typeface="Carlito"/>
                <a:cs typeface="Carlito"/>
              </a:rPr>
              <a:t>only </a:t>
            </a:r>
            <a:r>
              <a:rPr sz="1600" spc="-10" dirty="0">
                <a:solidFill>
                  <a:srgbClr val="FFFFFF"/>
                </a:solidFill>
                <a:latin typeface="Carlito"/>
                <a:cs typeface="Carlito"/>
              </a:rPr>
              <a:t>sample </a:t>
            </a:r>
            <a:r>
              <a:rPr sz="1600" spc="-20" dirty="0">
                <a:solidFill>
                  <a:srgbClr val="FFFFFF"/>
                </a:solidFill>
                <a:latin typeface="Carlito"/>
                <a:cs typeface="Carlito"/>
              </a:rPr>
              <a:t>size </a:t>
            </a:r>
            <a:r>
              <a:rPr sz="1600" spc="-5" dirty="0">
                <a:solidFill>
                  <a:srgbClr val="FFFFFF"/>
                </a:solidFill>
                <a:latin typeface="Carlito"/>
                <a:cs typeface="Carlito"/>
              </a:rPr>
              <a:t>of</a:t>
            </a:r>
            <a:r>
              <a:rPr sz="1600" spc="-204" dirty="0">
                <a:solidFill>
                  <a:srgbClr val="FFFFFF"/>
                </a:solidFill>
                <a:latin typeface="Carlito"/>
                <a:cs typeface="Carlito"/>
              </a:rPr>
              <a:t> </a:t>
            </a:r>
            <a:r>
              <a:rPr sz="1600" spc="-10" dirty="0">
                <a:solidFill>
                  <a:srgbClr val="FFFFFF"/>
                </a:solidFill>
                <a:latin typeface="Carlito"/>
                <a:cs typeface="Carlito"/>
              </a:rPr>
              <a:t>18.</a:t>
            </a:r>
            <a:endParaRPr sz="1600">
              <a:latin typeface="Carlito"/>
              <a:cs typeface="Carlito"/>
            </a:endParaRPr>
          </a:p>
          <a:p>
            <a:pPr marL="12700">
              <a:lnSpc>
                <a:spcPct val="100000"/>
              </a:lnSpc>
              <a:spcBef>
                <a:spcPts val="250"/>
              </a:spcBef>
            </a:pPr>
            <a:r>
              <a:rPr sz="1600" spc="-5" dirty="0">
                <a:solidFill>
                  <a:srgbClr val="FFFFFF"/>
                </a:solidFill>
                <a:latin typeface="Carlito"/>
                <a:cs typeface="Carlito"/>
              </a:rPr>
              <a:t>This </a:t>
            </a:r>
            <a:r>
              <a:rPr sz="1600" spc="-20" dirty="0">
                <a:solidFill>
                  <a:srgbClr val="FFFFFF"/>
                </a:solidFill>
                <a:latin typeface="Carlito"/>
                <a:cs typeface="Carlito"/>
              </a:rPr>
              <a:t>can cause large variance </a:t>
            </a:r>
            <a:r>
              <a:rPr sz="1600" dirty="0">
                <a:solidFill>
                  <a:srgbClr val="FFFFFF"/>
                </a:solidFill>
                <a:latin typeface="Carlito"/>
                <a:cs typeface="Carlito"/>
              </a:rPr>
              <a:t>in </a:t>
            </a:r>
            <a:r>
              <a:rPr sz="1600" spc="-20" dirty="0">
                <a:solidFill>
                  <a:srgbClr val="FFFFFF"/>
                </a:solidFill>
                <a:latin typeface="Carlito"/>
                <a:cs typeface="Carlito"/>
              </a:rPr>
              <a:t>accuracy results, </a:t>
            </a:r>
            <a:r>
              <a:rPr sz="1600" spc="-15" dirty="0">
                <a:solidFill>
                  <a:srgbClr val="FFFFFF"/>
                </a:solidFill>
                <a:latin typeface="Carlito"/>
                <a:cs typeface="Carlito"/>
              </a:rPr>
              <a:t>such </a:t>
            </a:r>
            <a:r>
              <a:rPr sz="1600" spc="-5" dirty="0">
                <a:solidFill>
                  <a:srgbClr val="FFFFFF"/>
                </a:solidFill>
                <a:latin typeface="Carlito"/>
                <a:cs typeface="Carlito"/>
              </a:rPr>
              <a:t>as those in </a:t>
            </a:r>
            <a:r>
              <a:rPr sz="1600" spc="-15" dirty="0">
                <a:solidFill>
                  <a:srgbClr val="FFFFFF"/>
                </a:solidFill>
                <a:latin typeface="Carlito"/>
                <a:cs typeface="Carlito"/>
              </a:rPr>
              <a:t>Decision </a:t>
            </a:r>
            <a:r>
              <a:rPr sz="1600" spc="-65" dirty="0">
                <a:solidFill>
                  <a:srgbClr val="FFFFFF"/>
                </a:solidFill>
                <a:latin typeface="Carlito"/>
                <a:cs typeface="Carlito"/>
              </a:rPr>
              <a:t>Tree </a:t>
            </a:r>
            <a:r>
              <a:rPr sz="1600" spc="-10" dirty="0">
                <a:solidFill>
                  <a:srgbClr val="FFFFFF"/>
                </a:solidFill>
                <a:latin typeface="Carlito"/>
                <a:cs typeface="Carlito"/>
              </a:rPr>
              <a:t>Classifier </a:t>
            </a:r>
            <a:r>
              <a:rPr sz="1600" spc="-5" dirty="0">
                <a:solidFill>
                  <a:srgbClr val="FFFFFF"/>
                </a:solidFill>
                <a:latin typeface="Carlito"/>
                <a:cs typeface="Carlito"/>
              </a:rPr>
              <a:t>model in </a:t>
            </a:r>
            <a:r>
              <a:rPr sz="1600" spc="-25" dirty="0">
                <a:solidFill>
                  <a:srgbClr val="FFFFFF"/>
                </a:solidFill>
                <a:latin typeface="Carlito"/>
                <a:cs typeface="Carlito"/>
              </a:rPr>
              <a:t>repeated</a:t>
            </a:r>
            <a:r>
              <a:rPr sz="1600" spc="60" dirty="0">
                <a:solidFill>
                  <a:srgbClr val="FFFFFF"/>
                </a:solidFill>
                <a:latin typeface="Carlito"/>
                <a:cs typeface="Carlito"/>
              </a:rPr>
              <a:t> </a:t>
            </a:r>
            <a:r>
              <a:rPr sz="1600" spc="-15" dirty="0">
                <a:solidFill>
                  <a:srgbClr val="FFFFFF"/>
                </a:solidFill>
                <a:latin typeface="Carlito"/>
                <a:cs typeface="Carlito"/>
              </a:rPr>
              <a:t>runs.</a:t>
            </a:r>
            <a:endParaRPr sz="1600">
              <a:latin typeface="Carlito"/>
              <a:cs typeface="Carlito"/>
            </a:endParaRPr>
          </a:p>
          <a:p>
            <a:pPr marL="12700">
              <a:lnSpc>
                <a:spcPct val="100000"/>
              </a:lnSpc>
              <a:spcBef>
                <a:spcPts val="400"/>
              </a:spcBef>
            </a:pPr>
            <a:r>
              <a:rPr sz="1600" spc="-55" dirty="0">
                <a:solidFill>
                  <a:srgbClr val="FFFFFF"/>
                </a:solidFill>
                <a:latin typeface="Carlito"/>
                <a:cs typeface="Carlito"/>
              </a:rPr>
              <a:t>We </a:t>
            </a:r>
            <a:r>
              <a:rPr sz="1600" spc="-20" dirty="0">
                <a:solidFill>
                  <a:srgbClr val="FFFFFF"/>
                </a:solidFill>
                <a:latin typeface="Carlito"/>
                <a:cs typeface="Carlito"/>
              </a:rPr>
              <a:t>likely </a:t>
            </a:r>
            <a:r>
              <a:rPr sz="1600" spc="-15" dirty="0">
                <a:solidFill>
                  <a:srgbClr val="FFFFFF"/>
                </a:solidFill>
                <a:latin typeface="Carlito"/>
                <a:cs typeface="Carlito"/>
              </a:rPr>
              <a:t>need </a:t>
            </a:r>
            <a:r>
              <a:rPr sz="1600" spc="-25" dirty="0">
                <a:solidFill>
                  <a:srgbClr val="FFFFFF"/>
                </a:solidFill>
                <a:latin typeface="Carlito"/>
                <a:cs typeface="Carlito"/>
              </a:rPr>
              <a:t>more data </a:t>
            </a:r>
            <a:r>
              <a:rPr sz="1600" spc="-15" dirty="0">
                <a:solidFill>
                  <a:srgbClr val="FFFFFF"/>
                </a:solidFill>
                <a:latin typeface="Carlito"/>
                <a:cs typeface="Carlito"/>
              </a:rPr>
              <a:t>to </a:t>
            </a:r>
            <a:r>
              <a:rPr sz="1600" spc="-20" dirty="0">
                <a:solidFill>
                  <a:srgbClr val="FFFFFF"/>
                </a:solidFill>
                <a:latin typeface="Carlito"/>
                <a:cs typeface="Carlito"/>
              </a:rPr>
              <a:t>determine </a:t>
            </a:r>
            <a:r>
              <a:rPr sz="1600" spc="-5" dirty="0">
                <a:solidFill>
                  <a:srgbClr val="FFFFFF"/>
                </a:solidFill>
                <a:latin typeface="Carlito"/>
                <a:cs typeface="Carlito"/>
              </a:rPr>
              <a:t>the </a:t>
            </a:r>
            <a:r>
              <a:rPr sz="1600" spc="-20" dirty="0">
                <a:solidFill>
                  <a:srgbClr val="FFFFFF"/>
                </a:solidFill>
                <a:latin typeface="Carlito"/>
                <a:cs typeface="Carlito"/>
              </a:rPr>
              <a:t>best</a:t>
            </a:r>
            <a:r>
              <a:rPr sz="1600" spc="114" dirty="0">
                <a:solidFill>
                  <a:srgbClr val="FFFFFF"/>
                </a:solidFill>
                <a:latin typeface="Carlito"/>
                <a:cs typeface="Carlito"/>
              </a:rPr>
              <a:t> </a:t>
            </a:r>
            <a:r>
              <a:rPr sz="1600" spc="-15" dirty="0">
                <a:solidFill>
                  <a:srgbClr val="FFFFFF"/>
                </a:solidFill>
                <a:latin typeface="Carlito"/>
                <a:cs typeface="Carlito"/>
              </a:rPr>
              <a:t>model.</a:t>
            </a:r>
            <a:endParaRPr sz="1600">
              <a:latin typeface="Carlito"/>
              <a:cs typeface="Carlito"/>
            </a:endParaRPr>
          </a:p>
        </p:txBody>
      </p:sp>
      <p:sp>
        <p:nvSpPr>
          <p:cNvPr id="8" name="object 7">
            <a:extLst>
              <a:ext uri="{FF2B5EF4-FFF2-40B4-BE49-F238E27FC236}">
                <a16:creationId xmlns:a16="http://schemas.microsoft.com/office/drawing/2014/main" id="{A2394F06-7AFB-90D1-F1B1-058F2611DC33}"/>
              </a:ext>
            </a:extLst>
          </p:cNvPr>
          <p:cNvSpPr/>
          <p:nvPr/>
        </p:nvSpPr>
        <p:spPr>
          <a:xfrm>
            <a:off x="3086100" y="1398806"/>
            <a:ext cx="5076444" cy="3337560"/>
          </a:xfrm>
          <a:prstGeom prst="rect">
            <a:avLst/>
          </a:prstGeom>
          <a:blipFill>
            <a:blip r:embed="rId3"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5EFD8583-AAC2-82FB-2A33-A919AF9BFEC0}"/>
              </a:ext>
            </a:extLst>
          </p:cNvPr>
          <p:cNvSpPr txBox="1">
            <a:spLocks/>
          </p:cNvSpPr>
          <p:nvPr/>
        </p:nvSpPr>
        <p:spPr>
          <a:xfrm>
            <a:off x="10948416" y="6568541"/>
            <a:ext cx="337195" cy="166712"/>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44</a:t>
            </a:fld>
            <a:endParaRPr lang="en-US" dirty="0"/>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grpSp>
        <p:nvGrpSpPr>
          <p:cNvPr id="2" name="object 2">
            <a:extLst>
              <a:ext uri="{FF2B5EF4-FFF2-40B4-BE49-F238E27FC236}">
                <a16:creationId xmlns:a16="http://schemas.microsoft.com/office/drawing/2014/main" id="{635171D0-F210-4945-5F4A-7B3E74AA401E}"/>
              </a:ext>
            </a:extLst>
          </p:cNvPr>
          <p:cNvGrpSpPr/>
          <p:nvPr/>
        </p:nvGrpSpPr>
        <p:grpSpPr>
          <a:xfrm>
            <a:off x="0" y="4914901"/>
            <a:ext cx="12188825" cy="1943100"/>
            <a:chOff x="0" y="4914901"/>
            <a:chExt cx="12188825" cy="1943100"/>
          </a:xfrm>
        </p:grpSpPr>
        <p:sp>
          <p:nvSpPr>
            <p:cNvPr id="3" name="object 3">
              <a:extLst>
                <a:ext uri="{FF2B5EF4-FFF2-40B4-BE49-F238E27FC236}">
                  <a16:creationId xmlns:a16="http://schemas.microsoft.com/office/drawing/2014/main" id="{10B8824F-E22A-2923-84DC-CC8CBAA1D170}"/>
                </a:ext>
              </a:extLst>
            </p:cNvPr>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solidFill>
              <a:schemeClr val="accent1">
                <a:lumMod val="75000"/>
              </a:schemeClr>
            </a:solidFill>
          </p:spPr>
          <p:txBody>
            <a:bodyPr wrap="square" lIns="0" tIns="0" rIns="0" bIns="0" rtlCol="0"/>
            <a:lstStyle/>
            <a:p>
              <a:endParaRPr dirty="0"/>
            </a:p>
          </p:txBody>
        </p:sp>
        <p:sp>
          <p:nvSpPr>
            <p:cNvPr id="6" name="object 4">
              <a:extLst>
                <a:ext uri="{FF2B5EF4-FFF2-40B4-BE49-F238E27FC236}">
                  <a16:creationId xmlns:a16="http://schemas.microsoft.com/office/drawing/2014/main" id="{E25B23A5-4BBB-FBEC-50F0-13421981D460}"/>
                </a:ext>
              </a:extLst>
            </p:cNvPr>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solidFill>
              <a:srgbClr val="E28312"/>
            </a:solidFill>
          </p:spPr>
          <p:txBody>
            <a:bodyPr wrap="square" lIns="0" tIns="0" rIns="0" bIns="0" rtlCol="0"/>
            <a:lstStyle/>
            <a:p>
              <a:endParaRPr/>
            </a:p>
          </p:txBody>
        </p:sp>
      </p:grpSp>
      <p:sp>
        <p:nvSpPr>
          <p:cNvPr id="7" name="object 6">
            <a:extLst>
              <a:ext uri="{FF2B5EF4-FFF2-40B4-BE49-F238E27FC236}">
                <a16:creationId xmlns:a16="http://schemas.microsoft.com/office/drawing/2014/main" id="{19E14FB1-6DC9-B726-8926-FAB8AB149765}"/>
              </a:ext>
            </a:extLst>
          </p:cNvPr>
          <p:cNvSpPr txBox="1"/>
          <p:nvPr/>
        </p:nvSpPr>
        <p:spPr>
          <a:xfrm>
            <a:off x="1049223" y="5054879"/>
            <a:ext cx="8708390" cy="1459865"/>
          </a:xfrm>
          <a:prstGeom prst="rect">
            <a:avLst/>
          </a:prstGeom>
        </p:spPr>
        <p:txBody>
          <a:bodyPr vert="horz" wrap="square" lIns="0" tIns="12700" rIns="0" bIns="0" rtlCol="0">
            <a:spAutoFit/>
          </a:bodyPr>
          <a:lstStyle/>
          <a:p>
            <a:pPr marL="12700" marR="158750">
              <a:lnSpc>
                <a:spcPct val="112500"/>
              </a:lnSpc>
              <a:spcBef>
                <a:spcPts val="100"/>
              </a:spcBef>
            </a:pPr>
            <a:r>
              <a:rPr sz="1600" spc="-5" dirty="0">
                <a:solidFill>
                  <a:srgbClr val="FFFFFF"/>
                </a:solidFill>
                <a:latin typeface="Carlito"/>
                <a:cs typeface="Carlito"/>
              </a:rPr>
              <a:t>Since </a:t>
            </a:r>
            <a:r>
              <a:rPr sz="1600" dirty="0">
                <a:solidFill>
                  <a:srgbClr val="FFFFFF"/>
                </a:solidFill>
                <a:latin typeface="Carlito"/>
                <a:cs typeface="Carlito"/>
              </a:rPr>
              <a:t>all </a:t>
            </a:r>
            <a:r>
              <a:rPr sz="1600" spc="-5" dirty="0">
                <a:solidFill>
                  <a:srgbClr val="FFFFFF"/>
                </a:solidFill>
                <a:latin typeface="Carlito"/>
                <a:cs typeface="Carlito"/>
              </a:rPr>
              <a:t>models </a:t>
            </a:r>
            <a:r>
              <a:rPr sz="1600" spc="-25" dirty="0">
                <a:solidFill>
                  <a:srgbClr val="FFFFFF"/>
                </a:solidFill>
                <a:latin typeface="Carlito"/>
                <a:cs typeface="Carlito"/>
              </a:rPr>
              <a:t>performed </a:t>
            </a:r>
            <a:r>
              <a:rPr sz="1600" spc="-5" dirty="0">
                <a:solidFill>
                  <a:srgbClr val="FFFFFF"/>
                </a:solidFill>
                <a:latin typeface="Carlito"/>
                <a:cs typeface="Carlito"/>
              </a:rPr>
              <a:t>the </a:t>
            </a:r>
            <a:r>
              <a:rPr sz="1600" spc="-10" dirty="0">
                <a:solidFill>
                  <a:srgbClr val="FFFFFF"/>
                </a:solidFill>
                <a:latin typeface="Carlito"/>
                <a:cs typeface="Carlito"/>
              </a:rPr>
              <a:t>same </a:t>
            </a:r>
            <a:r>
              <a:rPr sz="1600" spc="-25" dirty="0">
                <a:solidFill>
                  <a:srgbClr val="FFFFFF"/>
                </a:solidFill>
                <a:latin typeface="Carlito"/>
                <a:cs typeface="Carlito"/>
              </a:rPr>
              <a:t>for </a:t>
            </a:r>
            <a:r>
              <a:rPr sz="1600" spc="-5" dirty="0">
                <a:solidFill>
                  <a:srgbClr val="FFFFFF"/>
                </a:solidFill>
                <a:latin typeface="Carlito"/>
                <a:cs typeface="Carlito"/>
              </a:rPr>
              <a:t>the </a:t>
            </a:r>
            <a:r>
              <a:rPr sz="1600" spc="-20" dirty="0">
                <a:solidFill>
                  <a:srgbClr val="FFFFFF"/>
                </a:solidFill>
                <a:latin typeface="Carlito"/>
                <a:cs typeface="Carlito"/>
              </a:rPr>
              <a:t>test set, </a:t>
            </a:r>
            <a:r>
              <a:rPr sz="1600" spc="-5" dirty="0">
                <a:solidFill>
                  <a:srgbClr val="FFFFFF"/>
                </a:solidFill>
                <a:latin typeface="Carlito"/>
                <a:cs typeface="Carlito"/>
              </a:rPr>
              <a:t>the </a:t>
            </a:r>
            <a:r>
              <a:rPr sz="1600" spc="-20" dirty="0">
                <a:solidFill>
                  <a:srgbClr val="FFFFFF"/>
                </a:solidFill>
                <a:latin typeface="Carlito"/>
                <a:cs typeface="Carlito"/>
              </a:rPr>
              <a:t>confusion </a:t>
            </a:r>
            <a:r>
              <a:rPr sz="1600" spc="-10" dirty="0">
                <a:solidFill>
                  <a:srgbClr val="FFFFFF"/>
                </a:solidFill>
                <a:latin typeface="Carlito"/>
                <a:cs typeface="Carlito"/>
              </a:rPr>
              <a:t>matrix is </a:t>
            </a:r>
            <a:r>
              <a:rPr sz="1600" spc="-5" dirty="0">
                <a:solidFill>
                  <a:srgbClr val="FFFFFF"/>
                </a:solidFill>
                <a:latin typeface="Carlito"/>
                <a:cs typeface="Carlito"/>
              </a:rPr>
              <a:t>the </a:t>
            </a:r>
            <a:r>
              <a:rPr sz="1600" spc="-10" dirty="0">
                <a:solidFill>
                  <a:srgbClr val="FFFFFF"/>
                </a:solidFill>
                <a:latin typeface="Carlito"/>
                <a:cs typeface="Carlito"/>
              </a:rPr>
              <a:t>same </a:t>
            </a:r>
            <a:r>
              <a:rPr sz="1600" spc="-20" dirty="0">
                <a:solidFill>
                  <a:srgbClr val="FFFFFF"/>
                </a:solidFill>
                <a:latin typeface="Carlito"/>
                <a:cs typeface="Carlito"/>
              </a:rPr>
              <a:t>across </a:t>
            </a:r>
            <a:r>
              <a:rPr sz="1600" dirty="0">
                <a:solidFill>
                  <a:srgbClr val="FFFFFF"/>
                </a:solidFill>
                <a:latin typeface="Carlito"/>
                <a:cs typeface="Carlito"/>
              </a:rPr>
              <a:t>all </a:t>
            </a:r>
            <a:r>
              <a:rPr sz="1600" spc="-5" dirty="0">
                <a:solidFill>
                  <a:srgbClr val="FFFFFF"/>
                </a:solidFill>
                <a:latin typeface="Carlito"/>
                <a:cs typeface="Carlito"/>
              </a:rPr>
              <a:t>models.  The </a:t>
            </a:r>
            <a:r>
              <a:rPr sz="1600" spc="-15" dirty="0">
                <a:solidFill>
                  <a:srgbClr val="FFFFFF"/>
                </a:solidFill>
                <a:latin typeface="Carlito"/>
                <a:cs typeface="Carlito"/>
              </a:rPr>
              <a:t>models </a:t>
            </a:r>
            <a:r>
              <a:rPr sz="1600" spc="-20" dirty="0">
                <a:solidFill>
                  <a:srgbClr val="FFFFFF"/>
                </a:solidFill>
                <a:latin typeface="Carlito"/>
                <a:cs typeface="Carlito"/>
              </a:rPr>
              <a:t>predicted </a:t>
            </a:r>
            <a:r>
              <a:rPr sz="1600" spc="-5" dirty="0">
                <a:solidFill>
                  <a:srgbClr val="FFFFFF"/>
                </a:solidFill>
                <a:latin typeface="Carlito"/>
                <a:cs typeface="Carlito"/>
              </a:rPr>
              <a:t>12 </a:t>
            </a:r>
            <a:r>
              <a:rPr sz="1600" spc="-20" dirty="0">
                <a:solidFill>
                  <a:srgbClr val="FFFFFF"/>
                </a:solidFill>
                <a:latin typeface="Carlito"/>
                <a:cs typeface="Carlito"/>
              </a:rPr>
              <a:t>successful </a:t>
            </a:r>
            <a:r>
              <a:rPr sz="1600" spc="-10" dirty="0">
                <a:solidFill>
                  <a:srgbClr val="FFFFFF"/>
                </a:solidFill>
                <a:latin typeface="Carlito"/>
                <a:cs typeface="Carlito"/>
              </a:rPr>
              <a:t>landings </a:t>
            </a:r>
            <a:r>
              <a:rPr sz="1600" spc="-5" dirty="0">
                <a:solidFill>
                  <a:srgbClr val="FFFFFF"/>
                </a:solidFill>
                <a:latin typeface="Carlito"/>
                <a:cs typeface="Carlito"/>
              </a:rPr>
              <a:t>when the true label</a:t>
            </a:r>
            <a:r>
              <a:rPr sz="1600" spc="275" dirty="0">
                <a:solidFill>
                  <a:srgbClr val="FFFFFF"/>
                </a:solidFill>
                <a:latin typeface="Carlito"/>
                <a:cs typeface="Carlito"/>
              </a:rPr>
              <a:t> </a:t>
            </a:r>
            <a:r>
              <a:rPr sz="1600" spc="-20" dirty="0">
                <a:solidFill>
                  <a:srgbClr val="FFFFFF"/>
                </a:solidFill>
                <a:latin typeface="Carlito"/>
                <a:cs typeface="Carlito"/>
              </a:rPr>
              <a:t>was successful </a:t>
            </a:r>
            <a:r>
              <a:rPr sz="1600" spc="-10" dirty="0">
                <a:solidFill>
                  <a:srgbClr val="FFFFFF"/>
                </a:solidFill>
                <a:latin typeface="Carlito"/>
                <a:cs typeface="Carlito"/>
              </a:rPr>
              <a:t>landing.</a:t>
            </a:r>
            <a:endParaRPr sz="1600">
              <a:latin typeface="Carlito"/>
              <a:cs typeface="Carlito"/>
            </a:endParaRPr>
          </a:p>
          <a:p>
            <a:pPr marL="12700">
              <a:lnSpc>
                <a:spcPct val="100000"/>
              </a:lnSpc>
              <a:spcBef>
                <a:spcPts val="405"/>
              </a:spcBef>
            </a:pPr>
            <a:r>
              <a:rPr sz="1600" spc="-5" dirty="0">
                <a:solidFill>
                  <a:srgbClr val="FFFFFF"/>
                </a:solidFill>
                <a:latin typeface="Carlito"/>
                <a:cs typeface="Carlito"/>
              </a:rPr>
              <a:t>The </a:t>
            </a:r>
            <a:r>
              <a:rPr sz="1600" spc="-15" dirty="0">
                <a:solidFill>
                  <a:srgbClr val="FFFFFF"/>
                </a:solidFill>
                <a:latin typeface="Carlito"/>
                <a:cs typeface="Carlito"/>
              </a:rPr>
              <a:t>models </a:t>
            </a:r>
            <a:r>
              <a:rPr sz="1600" spc="-20" dirty="0">
                <a:solidFill>
                  <a:srgbClr val="FFFFFF"/>
                </a:solidFill>
                <a:latin typeface="Carlito"/>
                <a:cs typeface="Carlito"/>
              </a:rPr>
              <a:t>predicted </a:t>
            </a:r>
            <a:r>
              <a:rPr sz="1600" spc="-5" dirty="0">
                <a:solidFill>
                  <a:srgbClr val="FFFFFF"/>
                </a:solidFill>
                <a:latin typeface="Carlito"/>
                <a:cs typeface="Carlito"/>
              </a:rPr>
              <a:t>3 </a:t>
            </a:r>
            <a:r>
              <a:rPr sz="1600" spc="-20" dirty="0">
                <a:solidFill>
                  <a:srgbClr val="FFFFFF"/>
                </a:solidFill>
                <a:latin typeface="Carlito"/>
                <a:cs typeface="Carlito"/>
              </a:rPr>
              <a:t>unsuccessful </a:t>
            </a:r>
            <a:r>
              <a:rPr sz="1600" spc="-10" dirty="0">
                <a:solidFill>
                  <a:srgbClr val="FFFFFF"/>
                </a:solidFill>
                <a:latin typeface="Carlito"/>
                <a:cs typeface="Carlito"/>
              </a:rPr>
              <a:t>landings </a:t>
            </a:r>
            <a:r>
              <a:rPr sz="1600" spc="-5" dirty="0">
                <a:solidFill>
                  <a:srgbClr val="FFFFFF"/>
                </a:solidFill>
                <a:latin typeface="Carlito"/>
                <a:cs typeface="Carlito"/>
              </a:rPr>
              <a:t>when the true label </a:t>
            </a:r>
            <a:r>
              <a:rPr sz="1600" spc="-15" dirty="0">
                <a:solidFill>
                  <a:srgbClr val="FFFFFF"/>
                </a:solidFill>
                <a:latin typeface="Carlito"/>
                <a:cs typeface="Carlito"/>
              </a:rPr>
              <a:t>was </a:t>
            </a:r>
            <a:r>
              <a:rPr sz="1600" spc="-20" dirty="0">
                <a:solidFill>
                  <a:srgbClr val="FFFFFF"/>
                </a:solidFill>
                <a:latin typeface="Carlito"/>
                <a:cs typeface="Carlito"/>
              </a:rPr>
              <a:t>unsuccessful</a:t>
            </a:r>
            <a:r>
              <a:rPr sz="1600" spc="140" dirty="0">
                <a:solidFill>
                  <a:srgbClr val="FFFFFF"/>
                </a:solidFill>
                <a:latin typeface="Carlito"/>
                <a:cs typeface="Carlito"/>
              </a:rPr>
              <a:t> </a:t>
            </a:r>
            <a:r>
              <a:rPr sz="1600" spc="-10" dirty="0">
                <a:solidFill>
                  <a:srgbClr val="FFFFFF"/>
                </a:solidFill>
                <a:latin typeface="Carlito"/>
                <a:cs typeface="Carlito"/>
              </a:rPr>
              <a:t>landing.</a:t>
            </a:r>
            <a:endParaRPr sz="1600">
              <a:latin typeface="Carlito"/>
              <a:cs typeface="Carlito"/>
            </a:endParaRPr>
          </a:p>
          <a:p>
            <a:pPr marL="12700" marR="5080">
              <a:lnSpc>
                <a:spcPts val="2330"/>
              </a:lnSpc>
              <a:spcBef>
                <a:spcPts val="135"/>
              </a:spcBef>
            </a:pPr>
            <a:r>
              <a:rPr sz="1600" spc="-5" dirty="0">
                <a:solidFill>
                  <a:srgbClr val="FFFFFF"/>
                </a:solidFill>
                <a:latin typeface="Carlito"/>
                <a:cs typeface="Carlito"/>
              </a:rPr>
              <a:t>The </a:t>
            </a:r>
            <a:r>
              <a:rPr sz="1600" spc="-15" dirty="0">
                <a:solidFill>
                  <a:srgbClr val="FFFFFF"/>
                </a:solidFill>
                <a:latin typeface="Carlito"/>
                <a:cs typeface="Carlito"/>
              </a:rPr>
              <a:t>models </a:t>
            </a:r>
            <a:r>
              <a:rPr sz="1600" spc="-20" dirty="0">
                <a:solidFill>
                  <a:srgbClr val="FFFFFF"/>
                </a:solidFill>
                <a:latin typeface="Carlito"/>
                <a:cs typeface="Carlito"/>
              </a:rPr>
              <a:t>predicted </a:t>
            </a:r>
            <a:r>
              <a:rPr sz="1600" spc="-5" dirty="0">
                <a:solidFill>
                  <a:srgbClr val="FFFFFF"/>
                </a:solidFill>
                <a:latin typeface="Carlito"/>
                <a:cs typeface="Carlito"/>
              </a:rPr>
              <a:t>3 </a:t>
            </a:r>
            <a:r>
              <a:rPr sz="1600" spc="-20" dirty="0">
                <a:solidFill>
                  <a:srgbClr val="FFFFFF"/>
                </a:solidFill>
                <a:latin typeface="Carlito"/>
                <a:cs typeface="Carlito"/>
              </a:rPr>
              <a:t>successful </a:t>
            </a:r>
            <a:r>
              <a:rPr sz="1600" spc="-10" dirty="0">
                <a:solidFill>
                  <a:srgbClr val="FFFFFF"/>
                </a:solidFill>
                <a:latin typeface="Carlito"/>
                <a:cs typeface="Carlito"/>
              </a:rPr>
              <a:t>landings </a:t>
            </a:r>
            <a:r>
              <a:rPr sz="1600" spc="-5" dirty="0">
                <a:solidFill>
                  <a:srgbClr val="FFFFFF"/>
                </a:solidFill>
                <a:latin typeface="Carlito"/>
                <a:cs typeface="Carlito"/>
              </a:rPr>
              <a:t>when the true label </a:t>
            </a:r>
            <a:r>
              <a:rPr sz="1600" spc="-20" dirty="0">
                <a:solidFill>
                  <a:srgbClr val="FFFFFF"/>
                </a:solidFill>
                <a:latin typeface="Carlito"/>
                <a:cs typeface="Carlito"/>
              </a:rPr>
              <a:t>was unsuccessful </a:t>
            </a:r>
            <a:r>
              <a:rPr sz="1600" spc="-10" dirty="0">
                <a:solidFill>
                  <a:srgbClr val="FFFFFF"/>
                </a:solidFill>
                <a:latin typeface="Carlito"/>
                <a:cs typeface="Carlito"/>
              </a:rPr>
              <a:t>landings </a:t>
            </a:r>
            <a:r>
              <a:rPr sz="1600" spc="-20" dirty="0">
                <a:solidFill>
                  <a:srgbClr val="FFFFFF"/>
                </a:solidFill>
                <a:latin typeface="Carlito"/>
                <a:cs typeface="Carlito"/>
              </a:rPr>
              <a:t>(false positives).  </a:t>
            </a:r>
            <a:r>
              <a:rPr sz="1600" spc="-15" dirty="0">
                <a:solidFill>
                  <a:srgbClr val="FFFFFF"/>
                </a:solidFill>
                <a:latin typeface="Carlito"/>
                <a:cs typeface="Carlito"/>
              </a:rPr>
              <a:t>Our </a:t>
            </a:r>
            <a:r>
              <a:rPr sz="1600" spc="-5" dirty="0">
                <a:solidFill>
                  <a:srgbClr val="FFFFFF"/>
                </a:solidFill>
                <a:latin typeface="Carlito"/>
                <a:cs typeface="Carlito"/>
              </a:rPr>
              <a:t>models </a:t>
            </a:r>
            <a:r>
              <a:rPr sz="1600" spc="-20" dirty="0">
                <a:solidFill>
                  <a:srgbClr val="FFFFFF"/>
                </a:solidFill>
                <a:latin typeface="Carlito"/>
                <a:cs typeface="Carlito"/>
              </a:rPr>
              <a:t>over predict successful</a:t>
            </a:r>
            <a:r>
              <a:rPr sz="1600" spc="130" dirty="0">
                <a:solidFill>
                  <a:srgbClr val="FFFFFF"/>
                </a:solidFill>
                <a:latin typeface="Carlito"/>
                <a:cs typeface="Carlito"/>
              </a:rPr>
              <a:t> </a:t>
            </a:r>
            <a:r>
              <a:rPr sz="1600" spc="-10" dirty="0">
                <a:solidFill>
                  <a:srgbClr val="FFFFFF"/>
                </a:solidFill>
                <a:latin typeface="Carlito"/>
                <a:cs typeface="Carlito"/>
              </a:rPr>
              <a:t>landings.</a:t>
            </a:r>
            <a:endParaRPr sz="1600">
              <a:latin typeface="Carlito"/>
              <a:cs typeface="Carlito"/>
            </a:endParaRPr>
          </a:p>
        </p:txBody>
      </p:sp>
      <p:sp>
        <p:nvSpPr>
          <p:cNvPr id="8" name="object 7">
            <a:extLst>
              <a:ext uri="{FF2B5EF4-FFF2-40B4-BE49-F238E27FC236}">
                <a16:creationId xmlns:a16="http://schemas.microsoft.com/office/drawing/2014/main" id="{F55DDB35-4FD4-9B10-3404-2D094D51F2FE}"/>
              </a:ext>
            </a:extLst>
          </p:cNvPr>
          <p:cNvSpPr/>
          <p:nvPr/>
        </p:nvSpPr>
        <p:spPr>
          <a:xfrm>
            <a:off x="3075432" y="1385675"/>
            <a:ext cx="4541520" cy="3453383"/>
          </a:xfrm>
          <a:prstGeom prst="rect">
            <a:avLst/>
          </a:prstGeom>
          <a:blipFill>
            <a:blip r:embed="rId3"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DCD4CB0F-1D3B-6FCD-D0E1-F5D3A83F1245}"/>
              </a:ext>
            </a:extLst>
          </p:cNvPr>
          <p:cNvSpPr txBox="1"/>
          <p:nvPr/>
        </p:nvSpPr>
        <p:spPr>
          <a:xfrm>
            <a:off x="8382381" y="2363851"/>
            <a:ext cx="2162175" cy="848360"/>
          </a:xfrm>
          <a:prstGeom prst="rect">
            <a:avLst/>
          </a:prstGeom>
        </p:spPr>
        <p:txBody>
          <a:bodyPr vert="horz" wrap="square" lIns="0" tIns="12700" rIns="0" bIns="0" rtlCol="0">
            <a:spAutoFit/>
          </a:bodyPr>
          <a:lstStyle/>
          <a:p>
            <a:pPr marL="12700" marR="5080" algn="just">
              <a:lnSpc>
                <a:spcPct val="100000"/>
              </a:lnSpc>
              <a:spcBef>
                <a:spcPts val="100"/>
              </a:spcBef>
            </a:pPr>
            <a:r>
              <a:rPr sz="1800" spc="-15" dirty="0">
                <a:latin typeface="Carlito"/>
                <a:cs typeface="Carlito"/>
              </a:rPr>
              <a:t>Correct predictions are  </a:t>
            </a:r>
            <a:r>
              <a:rPr sz="1800" spc="-5" dirty="0">
                <a:latin typeface="Carlito"/>
                <a:cs typeface="Carlito"/>
              </a:rPr>
              <a:t>on </a:t>
            </a:r>
            <a:r>
              <a:rPr sz="1800" dirty="0">
                <a:latin typeface="Carlito"/>
                <a:cs typeface="Carlito"/>
              </a:rPr>
              <a:t>a </a:t>
            </a:r>
            <a:r>
              <a:rPr sz="1800" spc="-10" dirty="0">
                <a:latin typeface="Carlito"/>
                <a:cs typeface="Carlito"/>
              </a:rPr>
              <a:t>diagonal </a:t>
            </a:r>
            <a:r>
              <a:rPr sz="1800" spc="-20" dirty="0">
                <a:latin typeface="Carlito"/>
                <a:cs typeface="Carlito"/>
              </a:rPr>
              <a:t>from </a:t>
            </a:r>
            <a:r>
              <a:rPr sz="1800" spc="-15" dirty="0">
                <a:latin typeface="Carlito"/>
                <a:cs typeface="Carlito"/>
              </a:rPr>
              <a:t>top  </a:t>
            </a:r>
            <a:r>
              <a:rPr sz="1800" spc="-5" dirty="0">
                <a:latin typeface="Carlito"/>
                <a:cs typeface="Carlito"/>
              </a:rPr>
              <a:t>left </a:t>
            </a:r>
            <a:r>
              <a:rPr sz="1800" spc="-15" dirty="0">
                <a:latin typeface="Carlito"/>
                <a:cs typeface="Carlito"/>
              </a:rPr>
              <a:t>to </a:t>
            </a:r>
            <a:r>
              <a:rPr sz="1800" spc="-20" dirty="0">
                <a:latin typeface="Carlito"/>
                <a:cs typeface="Carlito"/>
              </a:rPr>
              <a:t>bottom</a:t>
            </a:r>
            <a:r>
              <a:rPr sz="1800" spc="-80" dirty="0">
                <a:latin typeface="Carlito"/>
                <a:cs typeface="Carlito"/>
              </a:rPr>
              <a:t> </a:t>
            </a:r>
            <a:r>
              <a:rPr sz="1800" spc="-5" dirty="0">
                <a:latin typeface="Carlito"/>
                <a:cs typeface="Carlito"/>
              </a:rPr>
              <a:t>right.</a:t>
            </a:r>
            <a:endParaRPr sz="1800">
              <a:latin typeface="Carlito"/>
              <a:cs typeface="Carlito"/>
            </a:endParaRPr>
          </a:p>
        </p:txBody>
      </p:sp>
      <p:sp>
        <p:nvSpPr>
          <p:cNvPr id="11" name="object 9">
            <a:extLst>
              <a:ext uri="{FF2B5EF4-FFF2-40B4-BE49-F238E27FC236}">
                <a16:creationId xmlns:a16="http://schemas.microsoft.com/office/drawing/2014/main" id="{E8F6D841-C44C-4320-03E8-0BCB005B9050}"/>
              </a:ext>
            </a:extLst>
          </p:cNvPr>
          <p:cNvSpPr txBox="1">
            <a:spLocks/>
          </p:cNvSpPr>
          <p:nvPr/>
        </p:nvSpPr>
        <p:spPr>
          <a:xfrm>
            <a:off x="10948416" y="6568541"/>
            <a:ext cx="337195" cy="166712"/>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45</a:t>
            </a:fld>
            <a:endParaRPr lang="en-US" dirty="0"/>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3" name="object 4">
            <a:extLst>
              <a:ext uri="{FF2B5EF4-FFF2-40B4-BE49-F238E27FC236}">
                <a16:creationId xmlns:a16="http://schemas.microsoft.com/office/drawing/2014/main" id="{DF02256D-918B-EB6E-69F5-11F252997B11}"/>
              </a:ext>
            </a:extLst>
          </p:cNvPr>
          <p:cNvSpPr txBox="1"/>
          <p:nvPr/>
        </p:nvSpPr>
        <p:spPr>
          <a:xfrm>
            <a:off x="770011" y="1710373"/>
            <a:ext cx="9956800" cy="4596258"/>
          </a:xfrm>
          <a:prstGeom prst="rect">
            <a:avLst/>
          </a:prstGeom>
        </p:spPr>
        <p:txBody>
          <a:bodyPr vert="horz" wrap="square" lIns="0" tIns="62230" rIns="0" bIns="0" rtlCol="0">
            <a:spAutoFit/>
          </a:bodyPr>
          <a:lstStyle/>
          <a:p>
            <a:pPr marL="354965" indent="-342900">
              <a:lnSpc>
                <a:spcPct val="100000"/>
              </a:lnSpc>
              <a:spcBef>
                <a:spcPts val="490"/>
              </a:spcBef>
              <a:buClr>
                <a:srgbClr val="E28312"/>
              </a:buClr>
              <a:buFont typeface="Arial" panose="020B0604020202020204" pitchFamily="34" charset="0"/>
              <a:buChar char="•"/>
              <a:tabLst>
                <a:tab pos="196215" algn="l"/>
              </a:tabLst>
            </a:pPr>
            <a:r>
              <a:rPr sz="2200" dirty="0">
                <a:solidFill>
                  <a:srgbClr val="404040"/>
                </a:solidFill>
                <a:latin typeface="Carlito"/>
                <a:cs typeface="Carlito"/>
              </a:rPr>
              <a:t>Our </a:t>
            </a:r>
            <a:r>
              <a:rPr sz="2200" spc="-5" dirty="0">
                <a:solidFill>
                  <a:srgbClr val="404040"/>
                </a:solidFill>
                <a:latin typeface="Carlito"/>
                <a:cs typeface="Carlito"/>
              </a:rPr>
              <a:t>task: </a:t>
            </a:r>
            <a:r>
              <a:rPr sz="2200" spc="-20" dirty="0">
                <a:solidFill>
                  <a:srgbClr val="404040"/>
                </a:solidFill>
                <a:latin typeface="Carlito"/>
                <a:cs typeface="Carlito"/>
              </a:rPr>
              <a:t>to develop </a:t>
            </a:r>
            <a:r>
              <a:rPr sz="2200" dirty="0">
                <a:solidFill>
                  <a:srgbClr val="404040"/>
                </a:solidFill>
                <a:latin typeface="Carlito"/>
                <a:cs typeface="Carlito"/>
              </a:rPr>
              <a:t>a machine learning model </a:t>
            </a:r>
            <a:r>
              <a:rPr sz="2200" spc="-25" dirty="0">
                <a:solidFill>
                  <a:srgbClr val="404040"/>
                </a:solidFill>
                <a:latin typeface="Carlito"/>
                <a:cs typeface="Carlito"/>
              </a:rPr>
              <a:t>for </a:t>
            </a:r>
            <a:r>
              <a:rPr sz="2200" dirty="0">
                <a:solidFill>
                  <a:srgbClr val="404040"/>
                </a:solidFill>
                <a:latin typeface="Carlito"/>
                <a:cs typeface="Carlito"/>
              </a:rPr>
              <a:t>Space Y who </a:t>
            </a:r>
            <a:r>
              <a:rPr sz="2200" spc="-20" dirty="0">
                <a:solidFill>
                  <a:srgbClr val="404040"/>
                </a:solidFill>
                <a:latin typeface="Carlito"/>
                <a:cs typeface="Carlito"/>
              </a:rPr>
              <a:t>wants to </a:t>
            </a:r>
            <a:r>
              <a:rPr sz="2200" spc="-5" dirty="0">
                <a:solidFill>
                  <a:srgbClr val="404040"/>
                </a:solidFill>
                <a:latin typeface="Carlito"/>
                <a:cs typeface="Carlito"/>
              </a:rPr>
              <a:t>bid </a:t>
            </a:r>
            <a:r>
              <a:rPr sz="2200" spc="-20" dirty="0">
                <a:solidFill>
                  <a:srgbClr val="404040"/>
                </a:solidFill>
                <a:latin typeface="Carlito"/>
                <a:cs typeface="Carlito"/>
              </a:rPr>
              <a:t>against</a:t>
            </a:r>
            <a:r>
              <a:rPr sz="2200" spc="-70" dirty="0">
                <a:solidFill>
                  <a:srgbClr val="404040"/>
                </a:solidFill>
                <a:latin typeface="Carlito"/>
                <a:cs typeface="Carlito"/>
              </a:rPr>
              <a:t> </a:t>
            </a:r>
            <a:r>
              <a:rPr sz="2200" dirty="0">
                <a:solidFill>
                  <a:srgbClr val="404040"/>
                </a:solidFill>
                <a:latin typeface="Carlito"/>
                <a:cs typeface="Carlito"/>
              </a:rPr>
              <a:t>SpaceX</a:t>
            </a:r>
            <a:endParaRPr sz="2200" dirty="0">
              <a:latin typeface="Carlito"/>
              <a:cs typeface="Carlito"/>
            </a:endParaRPr>
          </a:p>
          <a:p>
            <a:pPr marL="354965" indent="-342900">
              <a:lnSpc>
                <a:spcPct val="100000"/>
              </a:lnSpc>
              <a:spcBef>
                <a:spcPts val="395"/>
              </a:spcBef>
              <a:buClr>
                <a:srgbClr val="E28312"/>
              </a:buClr>
              <a:buFont typeface="Arial" panose="020B0604020202020204" pitchFamily="34" charset="0"/>
              <a:buChar char="•"/>
              <a:tabLst>
                <a:tab pos="196215" algn="l"/>
              </a:tabLst>
            </a:pPr>
            <a:r>
              <a:rPr sz="2200" spc="-5" dirty="0">
                <a:solidFill>
                  <a:srgbClr val="404040"/>
                </a:solidFill>
                <a:latin typeface="Carlito"/>
                <a:cs typeface="Carlito"/>
              </a:rPr>
              <a:t>The goal </a:t>
            </a:r>
            <a:r>
              <a:rPr sz="2200" dirty="0">
                <a:solidFill>
                  <a:srgbClr val="404040"/>
                </a:solidFill>
                <a:latin typeface="Carlito"/>
                <a:cs typeface="Carlito"/>
              </a:rPr>
              <a:t>of </a:t>
            </a:r>
            <a:r>
              <a:rPr sz="2200" spc="-5" dirty="0">
                <a:solidFill>
                  <a:srgbClr val="404040"/>
                </a:solidFill>
                <a:latin typeface="Carlito"/>
                <a:cs typeface="Carlito"/>
              </a:rPr>
              <a:t>model is </a:t>
            </a:r>
            <a:r>
              <a:rPr sz="2200" spc="-20" dirty="0">
                <a:solidFill>
                  <a:srgbClr val="404040"/>
                </a:solidFill>
                <a:latin typeface="Carlito"/>
                <a:cs typeface="Carlito"/>
              </a:rPr>
              <a:t>to </a:t>
            </a:r>
            <a:r>
              <a:rPr sz="2200" spc="-5" dirty="0">
                <a:solidFill>
                  <a:srgbClr val="404040"/>
                </a:solidFill>
                <a:latin typeface="Carlito"/>
                <a:cs typeface="Carlito"/>
              </a:rPr>
              <a:t>predict when </a:t>
            </a:r>
            <a:r>
              <a:rPr sz="2200" spc="-15" dirty="0">
                <a:solidFill>
                  <a:srgbClr val="404040"/>
                </a:solidFill>
                <a:latin typeface="Carlito"/>
                <a:cs typeface="Carlito"/>
              </a:rPr>
              <a:t>Stage </a:t>
            </a:r>
            <a:r>
              <a:rPr sz="2200" dirty="0">
                <a:solidFill>
                  <a:srgbClr val="404040"/>
                </a:solidFill>
                <a:latin typeface="Carlito"/>
                <a:cs typeface="Carlito"/>
              </a:rPr>
              <a:t>1 </a:t>
            </a:r>
            <a:r>
              <a:rPr sz="2200" spc="-5" dirty="0">
                <a:solidFill>
                  <a:srgbClr val="404040"/>
                </a:solidFill>
                <a:latin typeface="Carlito"/>
                <a:cs typeface="Carlito"/>
              </a:rPr>
              <a:t>will successfully </a:t>
            </a:r>
            <a:r>
              <a:rPr sz="2200" dirty="0">
                <a:solidFill>
                  <a:srgbClr val="404040"/>
                </a:solidFill>
                <a:latin typeface="Carlito"/>
                <a:cs typeface="Carlito"/>
              </a:rPr>
              <a:t>land </a:t>
            </a:r>
            <a:r>
              <a:rPr sz="2200" spc="-20" dirty="0">
                <a:solidFill>
                  <a:srgbClr val="404040"/>
                </a:solidFill>
                <a:latin typeface="Carlito"/>
                <a:cs typeface="Carlito"/>
              </a:rPr>
              <a:t>to </a:t>
            </a:r>
            <a:r>
              <a:rPr sz="2200" spc="-35" dirty="0">
                <a:solidFill>
                  <a:srgbClr val="404040"/>
                </a:solidFill>
                <a:latin typeface="Carlito"/>
                <a:cs typeface="Carlito"/>
              </a:rPr>
              <a:t>save </a:t>
            </a:r>
            <a:r>
              <a:rPr sz="2200" spc="-5" dirty="0">
                <a:solidFill>
                  <a:srgbClr val="404040"/>
                </a:solidFill>
                <a:latin typeface="Carlito"/>
                <a:cs typeface="Carlito"/>
              </a:rPr>
              <a:t>~$100 million</a:t>
            </a:r>
            <a:r>
              <a:rPr sz="2200" spc="-110" dirty="0">
                <a:solidFill>
                  <a:srgbClr val="404040"/>
                </a:solidFill>
                <a:latin typeface="Carlito"/>
                <a:cs typeface="Carlito"/>
              </a:rPr>
              <a:t> </a:t>
            </a:r>
            <a:r>
              <a:rPr sz="2200" dirty="0">
                <a:solidFill>
                  <a:srgbClr val="404040"/>
                </a:solidFill>
                <a:latin typeface="Carlito"/>
                <a:cs typeface="Carlito"/>
              </a:rPr>
              <a:t>USD</a:t>
            </a:r>
            <a:endParaRPr sz="2200" dirty="0">
              <a:latin typeface="Carlito"/>
              <a:cs typeface="Carlito"/>
            </a:endParaRPr>
          </a:p>
          <a:p>
            <a:pPr marL="354965" indent="-342900">
              <a:lnSpc>
                <a:spcPct val="100000"/>
              </a:lnSpc>
              <a:spcBef>
                <a:spcPts val="409"/>
              </a:spcBef>
              <a:buClr>
                <a:srgbClr val="E28312"/>
              </a:buClr>
              <a:buFont typeface="Arial" panose="020B0604020202020204" pitchFamily="34" charset="0"/>
              <a:buChar char="•"/>
              <a:tabLst>
                <a:tab pos="196215" algn="l"/>
              </a:tabLst>
            </a:pPr>
            <a:r>
              <a:rPr sz="2200" spc="-5" dirty="0">
                <a:solidFill>
                  <a:srgbClr val="404040"/>
                </a:solidFill>
                <a:latin typeface="Carlito"/>
                <a:cs typeface="Carlito"/>
              </a:rPr>
              <a:t>Used </a:t>
            </a:r>
            <a:r>
              <a:rPr sz="2200" spc="-25" dirty="0">
                <a:solidFill>
                  <a:srgbClr val="404040"/>
                </a:solidFill>
                <a:latin typeface="Carlito"/>
                <a:cs typeface="Carlito"/>
              </a:rPr>
              <a:t>data </a:t>
            </a:r>
            <a:r>
              <a:rPr sz="2200" spc="-20" dirty="0">
                <a:solidFill>
                  <a:srgbClr val="404040"/>
                </a:solidFill>
                <a:latin typeface="Carlito"/>
                <a:cs typeface="Carlito"/>
              </a:rPr>
              <a:t>from </a:t>
            </a:r>
            <a:r>
              <a:rPr sz="2200" dirty="0">
                <a:solidFill>
                  <a:srgbClr val="404040"/>
                </a:solidFill>
                <a:latin typeface="Carlito"/>
                <a:cs typeface="Carlito"/>
              </a:rPr>
              <a:t>a </a:t>
            </a:r>
            <a:r>
              <a:rPr sz="2200" spc="-5" dirty="0">
                <a:solidFill>
                  <a:srgbClr val="404040"/>
                </a:solidFill>
                <a:latin typeface="Carlito"/>
                <a:cs typeface="Carlito"/>
              </a:rPr>
              <a:t>public </a:t>
            </a:r>
            <a:r>
              <a:rPr sz="2200" dirty="0">
                <a:solidFill>
                  <a:srgbClr val="404040"/>
                </a:solidFill>
                <a:latin typeface="Carlito"/>
                <a:cs typeface="Carlito"/>
              </a:rPr>
              <a:t>SpaceX API and </a:t>
            </a:r>
            <a:r>
              <a:rPr sz="2200" spc="-5" dirty="0">
                <a:solidFill>
                  <a:srgbClr val="404040"/>
                </a:solidFill>
                <a:latin typeface="Carlito"/>
                <a:cs typeface="Carlito"/>
              </a:rPr>
              <a:t>web scraping </a:t>
            </a:r>
            <a:r>
              <a:rPr sz="2200" dirty="0">
                <a:solidFill>
                  <a:srgbClr val="404040"/>
                </a:solidFill>
                <a:latin typeface="Carlito"/>
                <a:cs typeface="Carlito"/>
              </a:rPr>
              <a:t>SpaceX Wikipedia</a:t>
            </a:r>
            <a:r>
              <a:rPr sz="2200" spc="-195" dirty="0">
                <a:solidFill>
                  <a:srgbClr val="404040"/>
                </a:solidFill>
                <a:latin typeface="Carlito"/>
                <a:cs typeface="Carlito"/>
              </a:rPr>
              <a:t> </a:t>
            </a:r>
            <a:r>
              <a:rPr sz="2200" spc="-5" dirty="0">
                <a:solidFill>
                  <a:srgbClr val="404040"/>
                </a:solidFill>
                <a:latin typeface="Carlito"/>
                <a:cs typeface="Carlito"/>
              </a:rPr>
              <a:t>page</a:t>
            </a:r>
            <a:endParaRPr sz="2200" dirty="0">
              <a:latin typeface="Carlito"/>
              <a:cs typeface="Carlito"/>
            </a:endParaRPr>
          </a:p>
          <a:p>
            <a:pPr marL="354965" indent="-342900">
              <a:lnSpc>
                <a:spcPct val="100000"/>
              </a:lnSpc>
              <a:spcBef>
                <a:spcPts val="400"/>
              </a:spcBef>
              <a:buClr>
                <a:srgbClr val="E28312"/>
              </a:buClr>
              <a:buFont typeface="Arial" panose="020B0604020202020204" pitchFamily="34" charset="0"/>
              <a:buChar char="•"/>
              <a:tabLst>
                <a:tab pos="196215" algn="l"/>
              </a:tabLst>
            </a:pPr>
            <a:r>
              <a:rPr sz="2200" spc="-25" dirty="0">
                <a:solidFill>
                  <a:srgbClr val="404040"/>
                </a:solidFill>
                <a:latin typeface="Carlito"/>
                <a:cs typeface="Carlito"/>
              </a:rPr>
              <a:t>Created data </a:t>
            </a:r>
            <a:r>
              <a:rPr sz="2200" spc="-5" dirty="0">
                <a:solidFill>
                  <a:srgbClr val="404040"/>
                </a:solidFill>
                <a:latin typeface="Carlito"/>
                <a:cs typeface="Carlito"/>
              </a:rPr>
              <a:t>labels </a:t>
            </a:r>
            <a:r>
              <a:rPr sz="2200" dirty="0">
                <a:solidFill>
                  <a:srgbClr val="404040"/>
                </a:solidFill>
                <a:latin typeface="Carlito"/>
                <a:cs typeface="Carlito"/>
              </a:rPr>
              <a:t>and </a:t>
            </a:r>
            <a:r>
              <a:rPr sz="2200" spc="-25" dirty="0">
                <a:solidFill>
                  <a:srgbClr val="404040"/>
                </a:solidFill>
                <a:latin typeface="Carlito"/>
                <a:cs typeface="Carlito"/>
              </a:rPr>
              <a:t>stored data into </a:t>
            </a:r>
            <a:r>
              <a:rPr sz="2200" dirty="0">
                <a:solidFill>
                  <a:srgbClr val="404040"/>
                </a:solidFill>
                <a:latin typeface="Carlito"/>
                <a:cs typeface="Carlito"/>
              </a:rPr>
              <a:t>a </a:t>
            </a:r>
            <a:r>
              <a:rPr sz="2200" spc="-5" dirty="0">
                <a:solidFill>
                  <a:srgbClr val="404040"/>
                </a:solidFill>
                <a:latin typeface="Carlito"/>
                <a:cs typeface="Carlito"/>
              </a:rPr>
              <a:t>DB2 SQL</a:t>
            </a:r>
            <a:r>
              <a:rPr sz="2200" spc="-15" dirty="0">
                <a:solidFill>
                  <a:srgbClr val="404040"/>
                </a:solidFill>
                <a:latin typeface="Carlito"/>
                <a:cs typeface="Carlito"/>
              </a:rPr>
              <a:t> </a:t>
            </a:r>
            <a:r>
              <a:rPr sz="2200" spc="-5" dirty="0">
                <a:solidFill>
                  <a:srgbClr val="404040"/>
                </a:solidFill>
                <a:latin typeface="Carlito"/>
                <a:cs typeface="Carlito"/>
              </a:rPr>
              <a:t>database</a:t>
            </a:r>
            <a:endParaRPr sz="2200" dirty="0">
              <a:latin typeface="Carlito"/>
              <a:cs typeface="Carlito"/>
            </a:endParaRPr>
          </a:p>
          <a:p>
            <a:pPr marL="354965" indent="-342900">
              <a:lnSpc>
                <a:spcPct val="100000"/>
              </a:lnSpc>
              <a:spcBef>
                <a:spcPts val="395"/>
              </a:spcBef>
              <a:buClr>
                <a:srgbClr val="E28312"/>
              </a:buClr>
              <a:buFont typeface="Arial" panose="020B0604020202020204" pitchFamily="34" charset="0"/>
              <a:buChar char="•"/>
              <a:tabLst>
                <a:tab pos="196215" algn="l"/>
              </a:tabLst>
            </a:pPr>
            <a:r>
              <a:rPr sz="2200" spc="-25" dirty="0">
                <a:solidFill>
                  <a:srgbClr val="404040"/>
                </a:solidFill>
                <a:latin typeface="Carlito"/>
                <a:cs typeface="Carlito"/>
              </a:rPr>
              <a:t>Created </a:t>
            </a:r>
            <a:r>
              <a:rPr sz="2200" dirty="0">
                <a:solidFill>
                  <a:srgbClr val="404040"/>
                </a:solidFill>
                <a:latin typeface="Carlito"/>
                <a:cs typeface="Carlito"/>
              </a:rPr>
              <a:t>a </a:t>
            </a:r>
            <a:r>
              <a:rPr sz="2200" spc="-5" dirty="0">
                <a:solidFill>
                  <a:srgbClr val="404040"/>
                </a:solidFill>
                <a:latin typeface="Carlito"/>
                <a:cs typeface="Carlito"/>
              </a:rPr>
              <a:t>dashboard </a:t>
            </a:r>
            <a:r>
              <a:rPr sz="2200" spc="-25" dirty="0">
                <a:solidFill>
                  <a:srgbClr val="404040"/>
                </a:solidFill>
                <a:latin typeface="Carlito"/>
                <a:cs typeface="Carlito"/>
              </a:rPr>
              <a:t>for</a:t>
            </a:r>
            <a:r>
              <a:rPr sz="2200" spc="-125" dirty="0">
                <a:solidFill>
                  <a:srgbClr val="404040"/>
                </a:solidFill>
                <a:latin typeface="Carlito"/>
                <a:cs typeface="Carlito"/>
              </a:rPr>
              <a:t> </a:t>
            </a:r>
            <a:r>
              <a:rPr sz="2200" spc="-20" dirty="0">
                <a:solidFill>
                  <a:srgbClr val="404040"/>
                </a:solidFill>
                <a:latin typeface="Carlito"/>
                <a:cs typeface="Carlito"/>
              </a:rPr>
              <a:t>visualization</a:t>
            </a:r>
            <a:endParaRPr sz="2200" dirty="0">
              <a:latin typeface="Carlito"/>
              <a:cs typeface="Carlito"/>
            </a:endParaRPr>
          </a:p>
          <a:p>
            <a:pPr marL="354965" indent="-342900">
              <a:lnSpc>
                <a:spcPct val="100000"/>
              </a:lnSpc>
              <a:spcBef>
                <a:spcPts val="405"/>
              </a:spcBef>
              <a:buClr>
                <a:srgbClr val="E28312"/>
              </a:buClr>
              <a:buFont typeface="Arial" panose="020B0604020202020204" pitchFamily="34" charset="0"/>
              <a:buChar char="•"/>
              <a:tabLst>
                <a:tab pos="196215" algn="l"/>
              </a:tabLst>
            </a:pPr>
            <a:r>
              <a:rPr sz="2200" spc="-50" dirty="0">
                <a:solidFill>
                  <a:srgbClr val="404040"/>
                </a:solidFill>
                <a:latin typeface="Carlito"/>
                <a:cs typeface="Carlito"/>
              </a:rPr>
              <a:t>We </a:t>
            </a:r>
            <a:r>
              <a:rPr sz="2200" spc="-25" dirty="0">
                <a:solidFill>
                  <a:srgbClr val="404040"/>
                </a:solidFill>
                <a:latin typeface="Carlito"/>
                <a:cs typeface="Carlito"/>
              </a:rPr>
              <a:t>created </a:t>
            </a:r>
            <a:r>
              <a:rPr sz="2200" dirty="0">
                <a:solidFill>
                  <a:srgbClr val="404040"/>
                </a:solidFill>
                <a:latin typeface="Carlito"/>
                <a:cs typeface="Carlito"/>
              </a:rPr>
              <a:t>a machine learning model </a:t>
            </a:r>
            <a:r>
              <a:rPr sz="2200" spc="-5" dirty="0">
                <a:solidFill>
                  <a:srgbClr val="404040"/>
                </a:solidFill>
                <a:latin typeface="Carlito"/>
                <a:cs typeface="Carlito"/>
              </a:rPr>
              <a:t>with </a:t>
            </a:r>
            <a:r>
              <a:rPr sz="2200" dirty="0">
                <a:solidFill>
                  <a:srgbClr val="404040"/>
                </a:solidFill>
                <a:latin typeface="Carlito"/>
                <a:cs typeface="Carlito"/>
              </a:rPr>
              <a:t>an </a:t>
            </a:r>
            <a:r>
              <a:rPr sz="2200" spc="-5" dirty="0">
                <a:solidFill>
                  <a:srgbClr val="404040"/>
                </a:solidFill>
                <a:latin typeface="Carlito"/>
                <a:cs typeface="Carlito"/>
              </a:rPr>
              <a:t>accuracy of</a:t>
            </a:r>
            <a:r>
              <a:rPr sz="2200" spc="-105" dirty="0">
                <a:solidFill>
                  <a:srgbClr val="404040"/>
                </a:solidFill>
                <a:latin typeface="Carlito"/>
                <a:cs typeface="Carlito"/>
              </a:rPr>
              <a:t> </a:t>
            </a:r>
            <a:r>
              <a:rPr sz="2200" dirty="0">
                <a:solidFill>
                  <a:srgbClr val="404040"/>
                </a:solidFill>
                <a:latin typeface="Carlito"/>
                <a:cs typeface="Carlito"/>
              </a:rPr>
              <a:t>83%</a:t>
            </a:r>
            <a:endParaRPr sz="2200" dirty="0">
              <a:latin typeface="Carlito"/>
              <a:cs typeface="Carlito"/>
            </a:endParaRPr>
          </a:p>
          <a:p>
            <a:pPr marL="354965" marR="276860" indent="-342900">
              <a:lnSpc>
                <a:spcPts val="2160"/>
              </a:lnSpc>
              <a:spcBef>
                <a:spcPts val="635"/>
              </a:spcBef>
              <a:buClr>
                <a:srgbClr val="E28312"/>
              </a:buClr>
              <a:buFont typeface="Arial" panose="020B0604020202020204" pitchFamily="34" charset="0"/>
              <a:buChar char="•"/>
              <a:tabLst>
                <a:tab pos="196215" algn="l"/>
              </a:tabLst>
            </a:pPr>
            <a:r>
              <a:rPr sz="2200" spc="-5" dirty="0">
                <a:solidFill>
                  <a:srgbClr val="404040"/>
                </a:solidFill>
                <a:latin typeface="Carlito"/>
                <a:cs typeface="Carlito"/>
              </a:rPr>
              <a:t>Allon </a:t>
            </a:r>
            <a:r>
              <a:rPr sz="2200" dirty="0">
                <a:solidFill>
                  <a:srgbClr val="404040"/>
                </a:solidFill>
                <a:latin typeface="Carlito"/>
                <a:cs typeface="Carlito"/>
              </a:rPr>
              <a:t>Mask </a:t>
            </a:r>
            <a:r>
              <a:rPr sz="2200" spc="-5" dirty="0">
                <a:solidFill>
                  <a:srgbClr val="404040"/>
                </a:solidFill>
                <a:latin typeface="Carlito"/>
                <a:cs typeface="Carlito"/>
              </a:rPr>
              <a:t>of </a:t>
            </a:r>
            <a:r>
              <a:rPr sz="2200" dirty="0">
                <a:solidFill>
                  <a:srgbClr val="404040"/>
                </a:solidFill>
                <a:latin typeface="Carlito"/>
                <a:cs typeface="Carlito"/>
              </a:rPr>
              <a:t>SpaceY </a:t>
            </a:r>
            <a:r>
              <a:rPr sz="2200" spc="-5" dirty="0">
                <a:solidFill>
                  <a:srgbClr val="404040"/>
                </a:solidFill>
                <a:latin typeface="Carlito"/>
                <a:cs typeface="Carlito"/>
              </a:rPr>
              <a:t>can use </a:t>
            </a:r>
            <a:r>
              <a:rPr sz="2200" dirty="0">
                <a:solidFill>
                  <a:srgbClr val="404040"/>
                </a:solidFill>
                <a:latin typeface="Carlito"/>
                <a:cs typeface="Carlito"/>
              </a:rPr>
              <a:t>this model </a:t>
            </a:r>
            <a:r>
              <a:rPr sz="2200" spc="-20" dirty="0">
                <a:solidFill>
                  <a:srgbClr val="404040"/>
                </a:solidFill>
                <a:latin typeface="Carlito"/>
                <a:cs typeface="Carlito"/>
              </a:rPr>
              <a:t>to </a:t>
            </a:r>
            <a:r>
              <a:rPr sz="2200" spc="-5" dirty="0">
                <a:solidFill>
                  <a:srgbClr val="404040"/>
                </a:solidFill>
                <a:latin typeface="Carlito"/>
                <a:cs typeface="Carlito"/>
              </a:rPr>
              <a:t>predict with </a:t>
            </a:r>
            <a:r>
              <a:rPr sz="2200" spc="-20" dirty="0">
                <a:solidFill>
                  <a:srgbClr val="404040"/>
                </a:solidFill>
                <a:latin typeface="Carlito"/>
                <a:cs typeface="Carlito"/>
              </a:rPr>
              <a:t>relatively </a:t>
            </a:r>
            <a:r>
              <a:rPr sz="2200" spc="-5" dirty="0">
                <a:solidFill>
                  <a:srgbClr val="404040"/>
                </a:solidFill>
                <a:latin typeface="Carlito"/>
                <a:cs typeface="Carlito"/>
              </a:rPr>
              <a:t>high accuracy whether </a:t>
            </a:r>
            <a:r>
              <a:rPr sz="2200" dirty="0">
                <a:solidFill>
                  <a:srgbClr val="404040"/>
                </a:solidFill>
                <a:latin typeface="Carlito"/>
                <a:cs typeface="Carlito"/>
              </a:rPr>
              <a:t>a  launch </a:t>
            </a:r>
            <a:r>
              <a:rPr sz="2200" spc="-5" dirty="0">
                <a:solidFill>
                  <a:srgbClr val="404040"/>
                </a:solidFill>
                <a:latin typeface="Carlito"/>
                <a:cs typeface="Carlito"/>
              </a:rPr>
              <a:t>will </a:t>
            </a:r>
            <a:r>
              <a:rPr sz="2200" spc="-35" dirty="0">
                <a:solidFill>
                  <a:srgbClr val="404040"/>
                </a:solidFill>
                <a:latin typeface="Carlito"/>
                <a:cs typeface="Carlito"/>
              </a:rPr>
              <a:t>have </a:t>
            </a:r>
            <a:r>
              <a:rPr sz="2200" dirty="0">
                <a:solidFill>
                  <a:srgbClr val="404040"/>
                </a:solidFill>
                <a:latin typeface="Carlito"/>
                <a:cs typeface="Carlito"/>
              </a:rPr>
              <a:t>a </a:t>
            </a:r>
            <a:r>
              <a:rPr sz="2200" spc="-5" dirty="0">
                <a:solidFill>
                  <a:srgbClr val="404040"/>
                </a:solidFill>
                <a:latin typeface="Carlito"/>
                <a:cs typeface="Carlito"/>
              </a:rPr>
              <a:t>successful </a:t>
            </a:r>
            <a:r>
              <a:rPr sz="2200" spc="-20" dirty="0">
                <a:solidFill>
                  <a:srgbClr val="404040"/>
                </a:solidFill>
                <a:latin typeface="Carlito"/>
                <a:cs typeface="Carlito"/>
              </a:rPr>
              <a:t>Stage </a:t>
            </a:r>
            <a:r>
              <a:rPr sz="2200" dirty="0">
                <a:solidFill>
                  <a:srgbClr val="404040"/>
                </a:solidFill>
                <a:latin typeface="Carlito"/>
                <a:cs typeface="Carlito"/>
              </a:rPr>
              <a:t>1 landing </a:t>
            </a:r>
            <a:r>
              <a:rPr sz="2200" spc="-25" dirty="0">
                <a:solidFill>
                  <a:srgbClr val="404040"/>
                </a:solidFill>
                <a:latin typeface="Carlito"/>
                <a:cs typeface="Carlito"/>
              </a:rPr>
              <a:t>before </a:t>
            </a:r>
            <a:r>
              <a:rPr sz="2200" dirty="0">
                <a:solidFill>
                  <a:srgbClr val="404040"/>
                </a:solidFill>
                <a:latin typeface="Carlito"/>
                <a:cs typeface="Carlito"/>
              </a:rPr>
              <a:t>launch </a:t>
            </a:r>
            <a:r>
              <a:rPr sz="2200" spc="-20" dirty="0">
                <a:solidFill>
                  <a:srgbClr val="404040"/>
                </a:solidFill>
                <a:latin typeface="Carlito"/>
                <a:cs typeface="Carlito"/>
              </a:rPr>
              <a:t>to </a:t>
            </a:r>
            <a:r>
              <a:rPr sz="2200" spc="-5" dirty="0">
                <a:solidFill>
                  <a:srgbClr val="404040"/>
                </a:solidFill>
                <a:latin typeface="Carlito"/>
                <a:cs typeface="Carlito"/>
              </a:rPr>
              <a:t>determine whether </a:t>
            </a:r>
            <a:r>
              <a:rPr sz="2200" dirty="0">
                <a:solidFill>
                  <a:srgbClr val="404040"/>
                </a:solidFill>
                <a:latin typeface="Carlito"/>
                <a:cs typeface="Carlito"/>
              </a:rPr>
              <a:t>the launch  </a:t>
            </a:r>
            <a:r>
              <a:rPr sz="2200" spc="-5" dirty="0">
                <a:solidFill>
                  <a:srgbClr val="404040"/>
                </a:solidFill>
                <a:latin typeface="Carlito"/>
                <a:cs typeface="Carlito"/>
              </a:rPr>
              <a:t>should be </a:t>
            </a:r>
            <a:r>
              <a:rPr sz="2200" dirty="0">
                <a:solidFill>
                  <a:srgbClr val="404040"/>
                </a:solidFill>
                <a:latin typeface="Carlito"/>
                <a:cs typeface="Carlito"/>
              </a:rPr>
              <a:t>made </a:t>
            </a:r>
            <a:r>
              <a:rPr sz="2200" spc="-5" dirty="0">
                <a:solidFill>
                  <a:srgbClr val="404040"/>
                </a:solidFill>
                <a:latin typeface="Carlito"/>
                <a:cs typeface="Carlito"/>
              </a:rPr>
              <a:t>or</a:t>
            </a:r>
            <a:r>
              <a:rPr sz="2200" spc="-105" dirty="0">
                <a:solidFill>
                  <a:srgbClr val="404040"/>
                </a:solidFill>
                <a:latin typeface="Carlito"/>
                <a:cs typeface="Carlito"/>
              </a:rPr>
              <a:t> </a:t>
            </a:r>
            <a:r>
              <a:rPr sz="2200" spc="-5" dirty="0">
                <a:solidFill>
                  <a:srgbClr val="404040"/>
                </a:solidFill>
                <a:latin typeface="Carlito"/>
                <a:cs typeface="Carlito"/>
              </a:rPr>
              <a:t>not</a:t>
            </a:r>
            <a:endParaRPr sz="2200" dirty="0">
              <a:latin typeface="Carlito"/>
              <a:cs typeface="Carlito"/>
            </a:endParaRPr>
          </a:p>
          <a:p>
            <a:pPr marL="354965" marR="5080" indent="-342900">
              <a:lnSpc>
                <a:spcPts val="2200"/>
              </a:lnSpc>
              <a:spcBef>
                <a:spcPts val="605"/>
              </a:spcBef>
              <a:buClr>
                <a:srgbClr val="E28312"/>
              </a:buClr>
              <a:buFont typeface="Arial" panose="020B0604020202020204" pitchFamily="34" charset="0"/>
              <a:buChar char="•"/>
              <a:tabLst>
                <a:tab pos="196215" algn="l"/>
              </a:tabLst>
            </a:pPr>
            <a:r>
              <a:rPr sz="2200" spc="-5" dirty="0">
                <a:solidFill>
                  <a:srgbClr val="404040"/>
                </a:solidFill>
                <a:latin typeface="Carlito"/>
                <a:cs typeface="Carlito"/>
              </a:rPr>
              <a:t>If possible </a:t>
            </a:r>
            <a:r>
              <a:rPr sz="2200" spc="-20" dirty="0">
                <a:solidFill>
                  <a:srgbClr val="404040"/>
                </a:solidFill>
                <a:latin typeface="Carlito"/>
                <a:cs typeface="Carlito"/>
              </a:rPr>
              <a:t>more </a:t>
            </a:r>
            <a:r>
              <a:rPr sz="2200" spc="-25" dirty="0">
                <a:solidFill>
                  <a:srgbClr val="404040"/>
                </a:solidFill>
                <a:latin typeface="Carlito"/>
                <a:cs typeface="Carlito"/>
              </a:rPr>
              <a:t>data </a:t>
            </a:r>
            <a:r>
              <a:rPr sz="2200" spc="-5" dirty="0">
                <a:solidFill>
                  <a:srgbClr val="404040"/>
                </a:solidFill>
                <a:latin typeface="Carlito"/>
                <a:cs typeface="Carlito"/>
              </a:rPr>
              <a:t>should </a:t>
            </a:r>
            <a:r>
              <a:rPr sz="2200" dirty="0">
                <a:solidFill>
                  <a:srgbClr val="404040"/>
                </a:solidFill>
                <a:latin typeface="Carlito"/>
                <a:cs typeface="Carlito"/>
              </a:rPr>
              <a:t>be </a:t>
            </a:r>
            <a:r>
              <a:rPr sz="2200" spc="-5" dirty="0">
                <a:solidFill>
                  <a:srgbClr val="404040"/>
                </a:solidFill>
                <a:latin typeface="Carlito"/>
                <a:cs typeface="Carlito"/>
              </a:rPr>
              <a:t>collected </a:t>
            </a:r>
            <a:r>
              <a:rPr sz="2200" spc="-20" dirty="0">
                <a:solidFill>
                  <a:srgbClr val="404040"/>
                </a:solidFill>
                <a:latin typeface="Carlito"/>
                <a:cs typeface="Carlito"/>
              </a:rPr>
              <a:t>to </a:t>
            </a:r>
            <a:r>
              <a:rPr sz="2200" spc="-25" dirty="0">
                <a:solidFill>
                  <a:srgbClr val="404040"/>
                </a:solidFill>
                <a:latin typeface="Carlito"/>
                <a:cs typeface="Carlito"/>
              </a:rPr>
              <a:t>better </a:t>
            </a:r>
            <a:r>
              <a:rPr sz="2200" spc="-5" dirty="0">
                <a:solidFill>
                  <a:srgbClr val="404040"/>
                </a:solidFill>
                <a:latin typeface="Carlito"/>
                <a:cs typeface="Carlito"/>
              </a:rPr>
              <a:t>determine </a:t>
            </a:r>
            <a:r>
              <a:rPr sz="2200" dirty="0">
                <a:solidFill>
                  <a:srgbClr val="404040"/>
                </a:solidFill>
                <a:latin typeface="Carlito"/>
                <a:cs typeface="Carlito"/>
              </a:rPr>
              <a:t>the </a:t>
            </a:r>
            <a:r>
              <a:rPr sz="2200" spc="-10" dirty="0">
                <a:solidFill>
                  <a:srgbClr val="404040"/>
                </a:solidFill>
                <a:latin typeface="Carlito"/>
                <a:cs typeface="Carlito"/>
              </a:rPr>
              <a:t>best </a:t>
            </a:r>
            <a:r>
              <a:rPr sz="2200" dirty="0">
                <a:solidFill>
                  <a:srgbClr val="404040"/>
                </a:solidFill>
                <a:latin typeface="Carlito"/>
                <a:cs typeface="Carlito"/>
              </a:rPr>
              <a:t>machine learning model  and </a:t>
            </a:r>
            <a:r>
              <a:rPr sz="2200" spc="-25" dirty="0">
                <a:solidFill>
                  <a:srgbClr val="404040"/>
                </a:solidFill>
                <a:latin typeface="Carlito"/>
                <a:cs typeface="Carlito"/>
              </a:rPr>
              <a:t>improve</a:t>
            </a:r>
            <a:r>
              <a:rPr sz="2200" spc="-30" dirty="0">
                <a:solidFill>
                  <a:srgbClr val="404040"/>
                </a:solidFill>
                <a:latin typeface="Carlito"/>
                <a:cs typeface="Carlito"/>
              </a:rPr>
              <a:t> </a:t>
            </a:r>
            <a:r>
              <a:rPr sz="2200" spc="-5" dirty="0">
                <a:solidFill>
                  <a:srgbClr val="404040"/>
                </a:solidFill>
                <a:latin typeface="Carlito"/>
                <a:cs typeface="Carlito"/>
              </a:rPr>
              <a:t>accuracy</a:t>
            </a:r>
            <a:endParaRPr sz="2200" dirty="0">
              <a:latin typeface="Carlito"/>
              <a:cs typeface="Carlito"/>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34028" y="1674235"/>
            <a:ext cx="10515600" cy="4351338"/>
          </a:xfrm>
          <a:prstGeom prst="rect">
            <a:avLst/>
          </a:prstGeom>
        </p:spPr>
        <p:txBody>
          <a:bodyPr>
            <a:normAutofit/>
          </a:bodyPr>
          <a:lstStyle/>
          <a:p>
            <a:pPr marL="0" indent="0">
              <a:lnSpc>
                <a:spcPct val="100000"/>
              </a:lnSpc>
              <a:spcBef>
                <a:spcPts val="1295"/>
              </a:spcBef>
              <a:buNone/>
            </a:pPr>
            <a:r>
              <a:rPr lang="en-US" sz="2200" u="heavy" dirty="0">
                <a:solidFill>
                  <a:srgbClr val="404040"/>
                </a:solidFill>
                <a:uFill>
                  <a:solidFill>
                    <a:srgbClr val="404040"/>
                  </a:solidFill>
                </a:uFill>
                <a:latin typeface="Carlito"/>
                <a:cs typeface="Carlito"/>
              </a:rPr>
              <a:t>GitHub </a:t>
            </a:r>
            <a:r>
              <a:rPr lang="en-US" sz="2200" u="heavy" spc="-10" dirty="0">
                <a:solidFill>
                  <a:srgbClr val="404040"/>
                </a:solidFill>
                <a:uFill>
                  <a:solidFill>
                    <a:srgbClr val="404040"/>
                  </a:solidFill>
                </a:uFill>
                <a:latin typeface="Carlito"/>
                <a:cs typeface="Carlito"/>
              </a:rPr>
              <a:t>repository</a:t>
            </a:r>
            <a:r>
              <a:rPr lang="en-US" sz="2200" u="heavy" spc="-40" dirty="0">
                <a:solidFill>
                  <a:srgbClr val="404040"/>
                </a:solidFill>
                <a:uFill>
                  <a:solidFill>
                    <a:srgbClr val="404040"/>
                  </a:solidFill>
                </a:uFill>
                <a:latin typeface="Carlito"/>
                <a:cs typeface="Carlito"/>
              </a:rPr>
              <a:t> </a:t>
            </a:r>
            <a:r>
              <a:rPr lang="en-US" sz="2200" u="heavy" spc="-5" dirty="0">
                <a:solidFill>
                  <a:srgbClr val="404040"/>
                </a:solidFill>
                <a:uFill>
                  <a:solidFill>
                    <a:srgbClr val="404040"/>
                  </a:solidFill>
                </a:uFill>
                <a:latin typeface="Carlito"/>
                <a:cs typeface="Carlito"/>
              </a:rPr>
              <a:t>url:</a:t>
            </a:r>
            <a:endParaRPr lang="en-US" sz="2200" dirty="0">
              <a:latin typeface="Carlito"/>
              <a:cs typeface="Carlito"/>
            </a:endParaRPr>
          </a:p>
          <a:p>
            <a:pPr marL="0" indent="0">
              <a:lnSpc>
                <a:spcPct val="100000"/>
              </a:lnSpc>
              <a:spcBef>
                <a:spcPts val="1200"/>
              </a:spcBef>
              <a:buNone/>
            </a:pPr>
            <a:r>
              <a:rPr lang="en-US" sz="2200" u="heavy" spc="-10" dirty="0">
                <a:solidFill>
                  <a:srgbClr val="800080"/>
                </a:solidFill>
                <a:uFill>
                  <a:solidFill>
                    <a:srgbClr val="800080"/>
                  </a:solidFill>
                </a:uFill>
                <a:latin typeface="Carlito"/>
                <a:cs typeface="Carlito"/>
                <a:hlinkClick r:id="rId4"/>
              </a:rPr>
              <a:t>https://github.com/tejus6000/IBM/tree/main/capstone</a:t>
            </a:r>
            <a:endParaRPr lang="en-US" sz="2200" dirty="0">
              <a:latin typeface="Carlito"/>
              <a:cs typeface="Carlito"/>
            </a:endParaRPr>
          </a:p>
          <a:p>
            <a:pPr marL="0" indent="0">
              <a:lnSpc>
                <a:spcPct val="100000"/>
              </a:lnSpc>
              <a:spcBef>
                <a:spcPts val="5"/>
              </a:spcBef>
              <a:buNone/>
            </a:pPr>
            <a:endParaRPr lang="en-US" sz="2200" u="heavy" spc="-5" dirty="0">
              <a:solidFill>
                <a:srgbClr val="404040"/>
              </a:solidFill>
              <a:uFill>
                <a:solidFill>
                  <a:srgbClr val="404040"/>
                </a:solidFill>
              </a:uFill>
              <a:latin typeface="Carlito"/>
              <a:cs typeface="Carlito"/>
            </a:endParaRPr>
          </a:p>
          <a:p>
            <a:pPr marL="0" indent="0">
              <a:lnSpc>
                <a:spcPct val="100000"/>
              </a:lnSpc>
              <a:spcBef>
                <a:spcPts val="5"/>
              </a:spcBef>
              <a:buNone/>
            </a:pPr>
            <a:r>
              <a:rPr lang="en-US" sz="2200" u="heavy" spc="-5" dirty="0">
                <a:solidFill>
                  <a:srgbClr val="404040"/>
                </a:solidFill>
                <a:uFill>
                  <a:solidFill>
                    <a:srgbClr val="404040"/>
                  </a:solidFill>
                </a:uFill>
                <a:latin typeface="Carlito"/>
                <a:cs typeface="Carlito"/>
              </a:rPr>
              <a:t>Instructors:</a:t>
            </a:r>
            <a:endParaRPr lang="en-US" sz="2200" dirty="0">
              <a:latin typeface="Carlito"/>
              <a:cs typeface="Carlito"/>
            </a:endParaRPr>
          </a:p>
          <a:p>
            <a:pPr marL="0" indent="0" algn="l">
              <a:buNone/>
            </a:pPr>
            <a:r>
              <a:rPr lang="en-US" sz="2200" b="1" i="0" dirty="0">
                <a:solidFill>
                  <a:srgbClr val="24292F"/>
                </a:solidFill>
                <a:effectLst/>
                <a:latin typeface="-apple-system"/>
              </a:rPr>
              <a:t>Instructors: </a:t>
            </a:r>
            <a:r>
              <a:rPr lang="en-US" sz="2200" b="1" i="0" dirty="0" err="1">
                <a:solidFill>
                  <a:srgbClr val="24292F"/>
                </a:solidFill>
                <a:effectLst/>
                <a:latin typeface="-apple-system"/>
              </a:rPr>
              <a:t>Rav</a:t>
            </a:r>
            <a:r>
              <a:rPr lang="en-US" sz="2200" b="1" i="0" dirty="0">
                <a:solidFill>
                  <a:srgbClr val="24292F"/>
                </a:solidFill>
                <a:effectLst/>
                <a:latin typeface="-apple-system"/>
              </a:rPr>
              <a:t> Ahuja, Alex </a:t>
            </a:r>
            <a:r>
              <a:rPr lang="en-US" sz="2200" b="1" i="0" dirty="0" err="1">
                <a:solidFill>
                  <a:srgbClr val="24292F"/>
                </a:solidFill>
                <a:effectLst/>
                <a:latin typeface="-apple-system"/>
              </a:rPr>
              <a:t>Aklson</a:t>
            </a:r>
            <a:r>
              <a:rPr lang="en-US" sz="2200" b="1" i="0" dirty="0">
                <a:solidFill>
                  <a:srgbClr val="24292F"/>
                </a:solidFill>
                <a:effectLst/>
                <a:latin typeface="-apple-system"/>
              </a:rPr>
              <a:t>, </a:t>
            </a:r>
            <a:r>
              <a:rPr lang="en-US" sz="2200" b="1" i="0" dirty="0" err="1">
                <a:solidFill>
                  <a:srgbClr val="24292F"/>
                </a:solidFill>
                <a:effectLst/>
                <a:latin typeface="-apple-system"/>
              </a:rPr>
              <a:t>Aije</a:t>
            </a:r>
            <a:r>
              <a:rPr lang="en-US" sz="2200" b="1" i="0" dirty="0">
                <a:solidFill>
                  <a:srgbClr val="24292F"/>
                </a:solidFill>
                <a:effectLst/>
                <a:latin typeface="-apple-system"/>
              </a:rPr>
              <a:t> </a:t>
            </a:r>
            <a:r>
              <a:rPr lang="en-US" sz="2200" b="1" i="0" dirty="0" err="1">
                <a:solidFill>
                  <a:srgbClr val="24292F"/>
                </a:solidFill>
                <a:effectLst/>
                <a:latin typeface="-apple-system"/>
              </a:rPr>
              <a:t>Egwaikhide</a:t>
            </a:r>
            <a:r>
              <a:rPr lang="en-US" sz="2200" b="1" i="0" dirty="0">
                <a:solidFill>
                  <a:srgbClr val="24292F"/>
                </a:solidFill>
                <a:effectLst/>
                <a:latin typeface="-apple-system"/>
              </a:rPr>
              <a:t>, Svetlana Levitan, Romeo </a:t>
            </a:r>
            <a:r>
              <a:rPr lang="en-US" sz="2200" b="1" i="0" dirty="0" err="1">
                <a:solidFill>
                  <a:srgbClr val="24292F"/>
                </a:solidFill>
                <a:effectLst/>
                <a:latin typeface="-apple-system"/>
              </a:rPr>
              <a:t>Kienzler</a:t>
            </a:r>
            <a:r>
              <a:rPr lang="en-US" sz="2200" b="1" i="0" dirty="0">
                <a:solidFill>
                  <a:srgbClr val="24292F"/>
                </a:solidFill>
                <a:effectLst/>
                <a:latin typeface="-apple-system"/>
              </a:rPr>
              <a:t>, </a:t>
            </a:r>
            <a:r>
              <a:rPr lang="en-US" sz="2200" b="1" i="0" dirty="0" err="1">
                <a:solidFill>
                  <a:srgbClr val="24292F"/>
                </a:solidFill>
                <a:effectLst/>
                <a:latin typeface="-apple-system"/>
              </a:rPr>
              <a:t>Polong</a:t>
            </a:r>
            <a:r>
              <a:rPr lang="en-US" sz="2200" b="1" i="0" dirty="0">
                <a:solidFill>
                  <a:srgbClr val="24292F"/>
                </a:solidFill>
                <a:effectLst/>
                <a:latin typeface="-apple-system"/>
              </a:rPr>
              <a:t> Lin, Joseph </a:t>
            </a:r>
            <a:r>
              <a:rPr lang="en-US" sz="2200" b="1" i="0" dirty="0" err="1">
                <a:solidFill>
                  <a:srgbClr val="24292F"/>
                </a:solidFill>
                <a:effectLst/>
                <a:latin typeface="-apple-system"/>
              </a:rPr>
              <a:t>Santarcangelo</a:t>
            </a:r>
            <a:r>
              <a:rPr lang="en-US" sz="2200" b="1" i="0" dirty="0">
                <a:solidFill>
                  <a:srgbClr val="24292F"/>
                </a:solidFill>
                <a:effectLst/>
                <a:latin typeface="-apple-system"/>
              </a:rPr>
              <a:t>, Azim </a:t>
            </a:r>
            <a:r>
              <a:rPr lang="en-US" sz="2200" b="1" i="0" dirty="0" err="1">
                <a:solidFill>
                  <a:srgbClr val="24292F"/>
                </a:solidFill>
                <a:effectLst/>
                <a:latin typeface="-apple-system"/>
              </a:rPr>
              <a:t>Hirjani</a:t>
            </a:r>
            <a:r>
              <a:rPr lang="en-US" sz="2200" b="1" i="0" dirty="0">
                <a:solidFill>
                  <a:srgbClr val="24292F"/>
                </a:solidFill>
                <a:effectLst/>
                <a:latin typeface="-apple-system"/>
              </a:rPr>
              <a:t>, </a:t>
            </a:r>
            <a:r>
              <a:rPr lang="en-US" sz="2200" b="1" i="0" dirty="0" err="1">
                <a:solidFill>
                  <a:srgbClr val="24292F"/>
                </a:solidFill>
                <a:effectLst/>
                <a:latin typeface="-apple-system"/>
              </a:rPr>
              <a:t>Hima</a:t>
            </a:r>
            <a:r>
              <a:rPr lang="en-US" sz="2200" b="1" i="0" dirty="0">
                <a:solidFill>
                  <a:srgbClr val="24292F"/>
                </a:solidFill>
                <a:effectLst/>
                <a:latin typeface="-apple-system"/>
              </a:rPr>
              <a:t> Vasudevan, </a:t>
            </a:r>
            <a:r>
              <a:rPr lang="en-US" sz="2200" b="1" i="0" dirty="0" err="1">
                <a:solidFill>
                  <a:srgbClr val="24292F"/>
                </a:solidFill>
                <a:effectLst/>
                <a:latin typeface="-apple-system"/>
              </a:rPr>
              <a:t>Saishruthi</a:t>
            </a:r>
            <a:r>
              <a:rPr lang="en-US" sz="2200" b="1" i="0" dirty="0">
                <a:solidFill>
                  <a:srgbClr val="24292F"/>
                </a:solidFill>
                <a:effectLst/>
                <a:latin typeface="-apple-system"/>
              </a:rPr>
              <a:t> Swaminathan, Saeed </a:t>
            </a:r>
            <a:r>
              <a:rPr lang="en-US" sz="2200" b="1" i="0" dirty="0" err="1">
                <a:solidFill>
                  <a:srgbClr val="24292F"/>
                </a:solidFill>
                <a:effectLst/>
                <a:latin typeface="-apple-system"/>
              </a:rPr>
              <a:t>Aghabozorgi</a:t>
            </a:r>
            <a:r>
              <a:rPr lang="en-US" sz="2200" b="1" i="0" dirty="0">
                <a:solidFill>
                  <a:srgbClr val="24292F"/>
                </a:solidFill>
                <a:effectLst/>
                <a:latin typeface="-apple-system"/>
              </a:rPr>
              <a:t>, Yan Luo</a:t>
            </a:r>
          </a:p>
          <a:p>
            <a:pPr marL="0" indent="0">
              <a:lnSpc>
                <a:spcPct val="100000"/>
              </a:lnSpc>
              <a:spcBef>
                <a:spcPts val="40"/>
              </a:spcBef>
              <a:buNone/>
            </a:pPr>
            <a:endParaRPr lang="en-US" sz="2200" dirty="0">
              <a:latin typeface="Carlito"/>
              <a:cs typeface="Carlito"/>
            </a:endParaRPr>
          </a:p>
          <a:p>
            <a:pPr marL="0" indent="0">
              <a:lnSpc>
                <a:spcPct val="100000"/>
              </a:lnSpc>
              <a:spcBef>
                <a:spcPts val="5"/>
              </a:spcBef>
              <a:buNone/>
            </a:pPr>
            <a:r>
              <a:rPr lang="en-US" sz="2200" u="heavy" dirty="0">
                <a:solidFill>
                  <a:srgbClr val="404040"/>
                </a:solidFill>
                <a:uFill>
                  <a:solidFill>
                    <a:srgbClr val="404040"/>
                  </a:solidFill>
                </a:uFill>
                <a:latin typeface="Carlito"/>
                <a:cs typeface="Carlito"/>
              </a:rPr>
              <a:t>Special </a:t>
            </a:r>
            <a:r>
              <a:rPr lang="en-US" sz="2200" u="heavy" spc="-15" dirty="0">
                <a:solidFill>
                  <a:srgbClr val="404040"/>
                </a:solidFill>
                <a:uFill>
                  <a:solidFill>
                    <a:srgbClr val="404040"/>
                  </a:solidFill>
                </a:uFill>
                <a:latin typeface="Carlito"/>
                <a:cs typeface="Carlito"/>
              </a:rPr>
              <a:t>Thanks </a:t>
            </a:r>
            <a:r>
              <a:rPr lang="en-US" sz="2200" u="heavy" spc="-20" dirty="0">
                <a:solidFill>
                  <a:srgbClr val="404040"/>
                </a:solidFill>
                <a:uFill>
                  <a:solidFill>
                    <a:srgbClr val="404040"/>
                  </a:solidFill>
                </a:uFill>
                <a:latin typeface="Carlito"/>
                <a:cs typeface="Carlito"/>
              </a:rPr>
              <a:t>to </a:t>
            </a:r>
            <a:r>
              <a:rPr lang="en-US" sz="2200" u="heavy" dirty="0">
                <a:solidFill>
                  <a:srgbClr val="404040"/>
                </a:solidFill>
                <a:uFill>
                  <a:solidFill>
                    <a:srgbClr val="404040"/>
                  </a:solidFill>
                </a:uFill>
                <a:latin typeface="Carlito"/>
                <a:cs typeface="Carlito"/>
              </a:rPr>
              <a:t>All </a:t>
            </a:r>
            <a:r>
              <a:rPr lang="en-US" sz="2200" u="heavy" spc="-20" dirty="0">
                <a:solidFill>
                  <a:srgbClr val="404040"/>
                </a:solidFill>
                <a:uFill>
                  <a:solidFill>
                    <a:srgbClr val="404040"/>
                  </a:solidFill>
                </a:uFill>
                <a:latin typeface="Carlito"/>
                <a:cs typeface="Carlito"/>
              </a:rPr>
              <a:t>Instructors:</a:t>
            </a:r>
            <a:endParaRPr lang="en-US" sz="2200" dirty="0">
              <a:latin typeface="Carlito"/>
              <a:cs typeface="Carlito"/>
            </a:endParaRPr>
          </a:p>
          <a:p>
            <a:pPr marL="0" indent="0">
              <a:lnSpc>
                <a:spcPct val="100000"/>
              </a:lnSpc>
              <a:spcBef>
                <a:spcPts val="1200"/>
              </a:spcBef>
              <a:buNone/>
            </a:pPr>
            <a:r>
              <a:rPr lang="en-US" sz="2200" u="heavy" spc="-20" dirty="0">
                <a:solidFill>
                  <a:srgbClr val="800080"/>
                </a:solidFill>
                <a:uFill>
                  <a:solidFill>
                    <a:srgbClr val="2996E1"/>
                  </a:solidFill>
                </a:uFill>
                <a:latin typeface="Carlito"/>
                <a:cs typeface="Carlito"/>
                <a:hlinkClick r:id="rId5"/>
              </a:rPr>
              <a:t>https://www.coursera.org/professional-certificates/ibm-data-science?#instructors</a:t>
            </a:r>
            <a:endParaRPr lang="en-US" sz="2200" dirty="0">
              <a:latin typeface="Carlito"/>
              <a:cs typeface="Carlito"/>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tx1"/>
                </a:solidFill>
                <a:latin typeface="Abadi"/>
              </a:rPr>
              <a:t>Combined data from SpaceX public API and SpaceX Wikipedia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tx1"/>
                </a:solidFill>
                <a:latin typeface="Abadi"/>
              </a:rPr>
              <a:t>Classifying true landings as successful and unsuccessful otherwise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tx1"/>
                </a:solidFill>
                <a:latin typeface="Abadi"/>
              </a:rPr>
              <a:t>Tuned models using </a:t>
            </a:r>
            <a:r>
              <a:rPr lang="en-US" sz="7600" dirty="0" err="1">
                <a:solidFill>
                  <a:schemeClr val="tx1"/>
                </a:solidFill>
                <a:latin typeface="Abadi"/>
              </a:rPr>
              <a:t>GridSearchCV</a:t>
            </a:r>
            <a:endParaRPr lang="en-US" sz="7600" dirty="0">
              <a:solidFill>
                <a:schemeClr val="tx1"/>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12900"/>
            <a:ext cx="10515600" cy="4564063"/>
          </a:xfrm>
          <a:prstGeom prst="rect">
            <a:avLst/>
          </a:prstGeom>
        </p:spPr>
        <p:txBody>
          <a:bodyPr/>
          <a:lstStyle/>
          <a:p>
            <a:pPr marL="12700" marR="42545">
              <a:lnSpc>
                <a:spcPts val="2210"/>
              </a:lnSpc>
              <a:spcBef>
                <a:spcPts val="335"/>
              </a:spcBef>
            </a:pPr>
            <a:r>
              <a:rPr lang="en-US" sz="2400" spc="-25" dirty="0">
                <a:latin typeface="Carlito"/>
                <a:cs typeface="Carlito"/>
              </a:rPr>
              <a:t>Data </a:t>
            </a:r>
            <a:r>
              <a:rPr lang="en-US" sz="2400" spc="-5" dirty="0">
                <a:latin typeface="Carlito"/>
                <a:cs typeface="Carlito"/>
              </a:rPr>
              <a:t>collection </a:t>
            </a:r>
            <a:r>
              <a:rPr lang="en-US" sz="2400" spc="-20" dirty="0">
                <a:latin typeface="Carlito"/>
                <a:cs typeface="Carlito"/>
              </a:rPr>
              <a:t>process </a:t>
            </a:r>
            <a:r>
              <a:rPr lang="en-US" sz="2400" spc="-25" dirty="0">
                <a:latin typeface="Carlito"/>
                <a:cs typeface="Carlito"/>
              </a:rPr>
              <a:t>involved </a:t>
            </a:r>
            <a:r>
              <a:rPr lang="en-US" sz="2400" dirty="0">
                <a:latin typeface="Carlito"/>
                <a:cs typeface="Carlito"/>
              </a:rPr>
              <a:t>a </a:t>
            </a:r>
            <a:r>
              <a:rPr lang="en-US" sz="2400" spc="-10" dirty="0">
                <a:latin typeface="Carlito"/>
                <a:cs typeface="Carlito"/>
              </a:rPr>
              <a:t>combination </a:t>
            </a:r>
            <a:r>
              <a:rPr lang="en-US" sz="2400" spc="-5" dirty="0">
                <a:latin typeface="Carlito"/>
                <a:cs typeface="Carlito"/>
              </a:rPr>
              <a:t>of </a:t>
            </a:r>
            <a:r>
              <a:rPr lang="en-US" sz="2400" dirty="0">
                <a:latin typeface="Carlito"/>
                <a:cs typeface="Carlito"/>
              </a:rPr>
              <a:t>API </a:t>
            </a:r>
            <a:r>
              <a:rPr lang="en-US" sz="2400" spc="-20" dirty="0">
                <a:latin typeface="Carlito"/>
                <a:cs typeface="Carlito"/>
              </a:rPr>
              <a:t>requests from </a:t>
            </a:r>
            <a:r>
              <a:rPr lang="en-US" sz="2400" dirty="0">
                <a:latin typeface="Carlito"/>
                <a:cs typeface="Carlito"/>
              </a:rPr>
              <a:t>Space X </a:t>
            </a:r>
            <a:r>
              <a:rPr lang="en-US" sz="2400" spc="-5" dirty="0">
                <a:latin typeface="Carlito"/>
                <a:cs typeface="Carlito"/>
              </a:rPr>
              <a:t>public </a:t>
            </a:r>
            <a:r>
              <a:rPr lang="en-US" sz="2400" dirty="0">
                <a:latin typeface="Carlito"/>
                <a:cs typeface="Carlito"/>
              </a:rPr>
              <a:t>API and </a:t>
            </a:r>
            <a:r>
              <a:rPr lang="en-US" sz="2400" spc="-5" dirty="0">
                <a:latin typeface="Carlito"/>
                <a:cs typeface="Carlito"/>
              </a:rPr>
              <a:t>web  scraping </a:t>
            </a:r>
            <a:r>
              <a:rPr lang="en-US" sz="2400" spc="-25" dirty="0">
                <a:latin typeface="Carlito"/>
                <a:cs typeface="Carlito"/>
              </a:rPr>
              <a:t>data </a:t>
            </a:r>
            <a:r>
              <a:rPr lang="en-US" sz="2400" spc="-20" dirty="0">
                <a:latin typeface="Carlito"/>
                <a:cs typeface="Carlito"/>
              </a:rPr>
              <a:t>from </a:t>
            </a:r>
            <a:r>
              <a:rPr lang="en-US" sz="2400" dirty="0">
                <a:latin typeface="Carlito"/>
                <a:cs typeface="Carlito"/>
              </a:rPr>
              <a:t>a </a:t>
            </a:r>
            <a:r>
              <a:rPr lang="en-US" sz="2400" spc="-5" dirty="0">
                <a:latin typeface="Carlito"/>
                <a:cs typeface="Carlito"/>
              </a:rPr>
              <a:t>table in </a:t>
            </a:r>
            <a:r>
              <a:rPr lang="en-US" sz="2400" dirty="0">
                <a:latin typeface="Carlito"/>
                <a:cs typeface="Carlito"/>
              </a:rPr>
              <a:t>Space </a:t>
            </a:r>
            <a:r>
              <a:rPr lang="en-US" sz="2400" spc="-75" dirty="0">
                <a:latin typeface="Carlito"/>
                <a:cs typeface="Carlito"/>
              </a:rPr>
              <a:t>X’s </a:t>
            </a:r>
            <a:r>
              <a:rPr lang="en-US" sz="2400" dirty="0">
                <a:latin typeface="Carlito"/>
                <a:cs typeface="Carlito"/>
              </a:rPr>
              <a:t>Wikipedia</a:t>
            </a:r>
            <a:r>
              <a:rPr lang="en-US" sz="2400" spc="-100" dirty="0">
                <a:latin typeface="Carlito"/>
                <a:cs typeface="Carlito"/>
              </a:rPr>
              <a:t> </a:t>
            </a:r>
            <a:r>
              <a:rPr lang="en-US" sz="2400" spc="-45" dirty="0">
                <a:latin typeface="Carlito"/>
                <a:cs typeface="Carlito"/>
              </a:rPr>
              <a:t>entry.</a:t>
            </a:r>
            <a:endParaRPr lang="en-US" sz="2400" dirty="0">
              <a:latin typeface="Carlito"/>
              <a:cs typeface="Carlito"/>
            </a:endParaRPr>
          </a:p>
          <a:p>
            <a:pPr marL="12700" marR="356235">
              <a:lnSpc>
                <a:spcPts val="2300"/>
              </a:lnSpc>
              <a:spcBef>
                <a:spcPts val="1115"/>
              </a:spcBef>
            </a:pPr>
            <a:r>
              <a:rPr lang="en-US" sz="2400" spc="-5" dirty="0">
                <a:latin typeface="Carlito"/>
                <a:cs typeface="Carlito"/>
              </a:rPr>
              <a:t>The </a:t>
            </a:r>
            <a:r>
              <a:rPr lang="en-US" sz="2400" spc="-20" dirty="0">
                <a:latin typeface="Carlito"/>
                <a:cs typeface="Carlito"/>
              </a:rPr>
              <a:t>next </a:t>
            </a:r>
            <a:r>
              <a:rPr lang="en-US" sz="2400" spc="-5" dirty="0">
                <a:latin typeface="Carlito"/>
                <a:cs typeface="Carlito"/>
              </a:rPr>
              <a:t>slide will show </a:t>
            </a:r>
            <a:r>
              <a:rPr lang="en-US" sz="2400" dirty="0">
                <a:latin typeface="Carlito"/>
                <a:cs typeface="Carlito"/>
              </a:rPr>
              <a:t>the </a:t>
            </a:r>
            <a:r>
              <a:rPr lang="en-US" sz="2400" spc="-5" dirty="0">
                <a:latin typeface="Carlito"/>
                <a:cs typeface="Carlito"/>
              </a:rPr>
              <a:t>flowchart of </a:t>
            </a:r>
            <a:r>
              <a:rPr lang="en-US" sz="2400" spc="-25" dirty="0">
                <a:latin typeface="Carlito"/>
                <a:cs typeface="Carlito"/>
              </a:rPr>
              <a:t>data </a:t>
            </a:r>
            <a:r>
              <a:rPr lang="en-US" sz="2400" spc="-5" dirty="0">
                <a:latin typeface="Carlito"/>
                <a:cs typeface="Carlito"/>
              </a:rPr>
              <a:t>collection </a:t>
            </a:r>
            <a:r>
              <a:rPr lang="en-US" sz="2400" spc="-20" dirty="0">
                <a:latin typeface="Carlito"/>
                <a:cs typeface="Carlito"/>
              </a:rPr>
              <a:t>from </a:t>
            </a:r>
            <a:r>
              <a:rPr lang="en-US" sz="2400" dirty="0">
                <a:latin typeface="Carlito"/>
                <a:cs typeface="Carlito"/>
              </a:rPr>
              <a:t>API and the </a:t>
            </a:r>
            <a:r>
              <a:rPr lang="en-US" sz="2400" spc="-5" dirty="0">
                <a:latin typeface="Carlito"/>
                <a:cs typeface="Carlito"/>
              </a:rPr>
              <a:t>one </a:t>
            </a:r>
            <a:r>
              <a:rPr lang="en-US" sz="2400" spc="-20" dirty="0">
                <a:latin typeface="Carlito"/>
                <a:cs typeface="Carlito"/>
              </a:rPr>
              <a:t>after </a:t>
            </a:r>
            <a:r>
              <a:rPr lang="en-US" sz="2400" spc="-5" dirty="0">
                <a:latin typeface="Carlito"/>
                <a:cs typeface="Carlito"/>
              </a:rPr>
              <a:t>will show  </a:t>
            </a:r>
            <a:r>
              <a:rPr lang="en-US" sz="2400" dirty="0">
                <a:latin typeface="Carlito"/>
                <a:cs typeface="Carlito"/>
              </a:rPr>
              <a:t>the </a:t>
            </a:r>
            <a:r>
              <a:rPr lang="en-US" sz="2400" spc="-5" dirty="0">
                <a:latin typeface="Carlito"/>
                <a:cs typeface="Carlito"/>
              </a:rPr>
              <a:t>flowchart of </a:t>
            </a:r>
            <a:r>
              <a:rPr lang="en-US" sz="2400" spc="-25" dirty="0">
                <a:latin typeface="Carlito"/>
                <a:cs typeface="Carlito"/>
              </a:rPr>
              <a:t>data </a:t>
            </a:r>
            <a:r>
              <a:rPr lang="en-US" sz="2400" spc="-5" dirty="0">
                <a:latin typeface="Carlito"/>
                <a:cs typeface="Carlito"/>
              </a:rPr>
              <a:t>collection </a:t>
            </a:r>
            <a:r>
              <a:rPr lang="en-US" sz="2400" spc="-20" dirty="0">
                <a:latin typeface="Carlito"/>
                <a:cs typeface="Carlito"/>
              </a:rPr>
              <a:t>from</a:t>
            </a:r>
            <a:r>
              <a:rPr lang="en-US" sz="2400" spc="-110" dirty="0">
                <a:latin typeface="Carlito"/>
                <a:cs typeface="Carlito"/>
              </a:rPr>
              <a:t> </a:t>
            </a:r>
            <a:r>
              <a:rPr lang="en-US" sz="2400" spc="-10" dirty="0" err="1">
                <a:latin typeface="Carlito"/>
                <a:cs typeface="Carlito"/>
              </a:rPr>
              <a:t>webscraping</a:t>
            </a:r>
            <a:r>
              <a:rPr lang="en-US" sz="2400" spc="-10" dirty="0">
                <a:latin typeface="Carlito"/>
                <a:cs typeface="Carlito"/>
              </a:rPr>
              <a:t>.</a:t>
            </a:r>
            <a:endParaRPr lang="en-US" sz="2400" dirty="0">
              <a:latin typeface="Carlito"/>
              <a:cs typeface="Carlito"/>
            </a:endParaRPr>
          </a:p>
          <a:p>
            <a:pPr marL="12700">
              <a:lnSpc>
                <a:spcPct val="100000"/>
              </a:lnSpc>
              <a:spcBef>
                <a:spcPts val="1145"/>
              </a:spcBef>
            </a:pPr>
            <a:r>
              <a:rPr lang="en-US" sz="2400" u="heavy" dirty="0">
                <a:uFill>
                  <a:solidFill>
                    <a:srgbClr val="404040"/>
                  </a:solidFill>
                </a:uFill>
                <a:latin typeface="Carlito"/>
                <a:cs typeface="Carlito"/>
              </a:rPr>
              <a:t>Space X API </a:t>
            </a:r>
            <a:r>
              <a:rPr lang="en-US" sz="2400" u="heavy" spc="-25" dirty="0">
                <a:uFill>
                  <a:solidFill>
                    <a:srgbClr val="404040"/>
                  </a:solidFill>
                </a:uFill>
                <a:latin typeface="Carlito"/>
                <a:cs typeface="Carlito"/>
              </a:rPr>
              <a:t>Data</a:t>
            </a:r>
            <a:r>
              <a:rPr lang="en-US" sz="2400" u="heavy" spc="-95" dirty="0">
                <a:uFill>
                  <a:solidFill>
                    <a:srgbClr val="404040"/>
                  </a:solidFill>
                </a:uFill>
                <a:latin typeface="Carlito"/>
                <a:cs typeface="Carlito"/>
              </a:rPr>
              <a:t> </a:t>
            </a:r>
            <a:r>
              <a:rPr lang="en-US" sz="2400" u="heavy" spc="-5" dirty="0">
                <a:uFill>
                  <a:solidFill>
                    <a:srgbClr val="404040"/>
                  </a:solidFill>
                </a:uFill>
                <a:latin typeface="Carlito"/>
                <a:cs typeface="Carlito"/>
              </a:rPr>
              <a:t>Columns:</a:t>
            </a:r>
            <a:endParaRPr lang="en-US" sz="2400" dirty="0">
              <a:latin typeface="Carlito"/>
              <a:cs typeface="Carlito"/>
            </a:endParaRPr>
          </a:p>
          <a:p>
            <a:pPr marL="12700">
              <a:lnSpc>
                <a:spcPts val="2300"/>
              </a:lnSpc>
              <a:spcBef>
                <a:spcPts val="1200"/>
              </a:spcBef>
            </a:pPr>
            <a:r>
              <a:rPr lang="en-US" sz="2400" spc="-30" dirty="0" err="1">
                <a:latin typeface="Carlito"/>
                <a:cs typeface="Carlito"/>
              </a:rPr>
              <a:t>FlightNumber</a:t>
            </a:r>
            <a:r>
              <a:rPr lang="en-US" sz="2400" spc="-30" dirty="0">
                <a:latin typeface="Carlito"/>
                <a:cs typeface="Carlito"/>
              </a:rPr>
              <a:t>, </a:t>
            </a:r>
            <a:r>
              <a:rPr lang="en-US" sz="2400" spc="-20" dirty="0">
                <a:latin typeface="Carlito"/>
                <a:cs typeface="Carlito"/>
              </a:rPr>
              <a:t>Date, </a:t>
            </a:r>
            <a:r>
              <a:rPr lang="en-US" sz="2400" spc="-25" dirty="0" err="1">
                <a:latin typeface="Carlito"/>
                <a:cs typeface="Carlito"/>
              </a:rPr>
              <a:t>BoosterVersion</a:t>
            </a:r>
            <a:r>
              <a:rPr lang="en-US" sz="2400" spc="-25" dirty="0">
                <a:latin typeface="Carlito"/>
                <a:cs typeface="Carlito"/>
              </a:rPr>
              <a:t>, </a:t>
            </a:r>
            <a:r>
              <a:rPr lang="en-US" sz="2400" spc="-20" dirty="0" err="1">
                <a:latin typeface="Carlito"/>
                <a:cs typeface="Carlito"/>
              </a:rPr>
              <a:t>PayloadMass</a:t>
            </a:r>
            <a:r>
              <a:rPr lang="en-US" sz="2400" spc="-20" dirty="0">
                <a:latin typeface="Carlito"/>
                <a:cs typeface="Carlito"/>
              </a:rPr>
              <a:t>, </a:t>
            </a:r>
            <a:r>
              <a:rPr lang="en-US" sz="2400" spc="-5" dirty="0">
                <a:latin typeface="Carlito"/>
                <a:cs typeface="Carlito"/>
              </a:rPr>
              <a:t>Orbit, </a:t>
            </a:r>
            <a:r>
              <a:rPr lang="en-US" sz="2400" spc="-5" dirty="0" err="1">
                <a:latin typeface="Carlito"/>
                <a:cs typeface="Carlito"/>
              </a:rPr>
              <a:t>LaunchSite</a:t>
            </a:r>
            <a:r>
              <a:rPr lang="en-US" sz="2400" spc="-5" dirty="0">
                <a:latin typeface="Carlito"/>
                <a:cs typeface="Carlito"/>
              </a:rPr>
              <a:t>, </a:t>
            </a:r>
            <a:r>
              <a:rPr lang="en-US" sz="2400" spc="-15" dirty="0">
                <a:latin typeface="Carlito"/>
                <a:cs typeface="Carlito"/>
              </a:rPr>
              <a:t>Outcome, </a:t>
            </a:r>
            <a:r>
              <a:rPr lang="en-US" sz="2400" spc="-5" dirty="0">
                <a:latin typeface="Carlito"/>
                <a:cs typeface="Carlito"/>
              </a:rPr>
              <a:t>Flights,</a:t>
            </a:r>
            <a:r>
              <a:rPr lang="en-US" sz="2400" spc="55" dirty="0">
                <a:latin typeface="Carlito"/>
                <a:cs typeface="Carlito"/>
              </a:rPr>
              <a:t> </a:t>
            </a:r>
            <a:r>
              <a:rPr lang="en-US" sz="2400" dirty="0" err="1">
                <a:latin typeface="Carlito"/>
                <a:cs typeface="Carlito"/>
              </a:rPr>
              <a:t>GridFins</a:t>
            </a:r>
            <a:r>
              <a:rPr lang="en-US" sz="2400" dirty="0">
                <a:latin typeface="Carlito"/>
                <a:cs typeface="Carlito"/>
              </a:rPr>
              <a:t>,</a:t>
            </a:r>
          </a:p>
          <a:p>
            <a:pPr marL="12700">
              <a:lnSpc>
                <a:spcPts val="2300"/>
              </a:lnSpc>
            </a:pPr>
            <a:r>
              <a:rPr lang="en-US" sz="2400" spc="-5" dirty="0">
                <a:latin typeface="Carlito"/>
                <a:cs typeface="Carlito"/>
              </a:rPr>
              <a:t>Reused, Legs, </a:t>
            </a:r>
            <a:r>
              <a:rPr lang="en-US" sz="2400" spc="-10" dirty="0" err="1">
                <a:latin typeface="Carlito"/>
                <a:cs typeface="Carlito"/>
              </a:rPr>
              <a:t>LandingPad</a:t>
            </a:r>
            <a:r>
              <a:rPr lang="en-US" sz="2400" spc="-10" dirty="0">
                <a:latin typeface="Carlito"/>
                <a:cs typeface="Carlito"/>
              </a:rPr>
              <a:t>, </a:t>
            </a:r>
            <a:r>
              <a:rPr lang="en-US" sz="2400" dirty="0">
                <a:latin typeface="Carlito"/>
                <a:cs typeface="Carlito"/>
              </a:rPr>
              <a:t>Block, </a:t>
            </a:r>
            <a:r>
              <a:rPr lang="en-US" sz="2400" spc="-10" dirty="0" err="1">
                <a:latin typeface="Carlito"/>
                <a:cs typeface="Carlito"/>
              </a:rPr>
              <a:t>ReusedCount</a:t>
            </a:r>
            <a:r>
              <a:rPr lang="en-US" sz="2400" spc="-10" dirty="0">
                <a:latin typeface="Carlito"/>
                <a:cs typeface="Carlito"/>
              </a:rPr>
              <a:t>, </a:t>
            </a:r>
            <a:r>
              <a:rPr lang="en-US" sz="2400" spc="-5" dirty="0">
                <a:latin typeface="Carlito"/>
                <a:cs typeface="Carlito"/>
              </a:rPr>
              <a:t>Serial, Longitude,</a:t>
            </a:r>
            <a:r>
              <a:rPr lang="en-US" sz="2400" spc="-229" dirty="0">
                <a:latin typeface="Carlito"/>
                <a:cs typeface="Carlito"/>
              </a:rPr>
              <a:t> </a:t>
            </a:r>
            <a:r>
              <a:rPr lang="en-US" sz="2400" spc="-5" dirty="0">
                <a:latin typeface="Carlito"/>
                <a:cs typeface="Carlito"/>
              </a:rPr>
              <a:t>Latitude</a:t>
            </a:r>
            <a:endParaRPr lang="en-US" sz="2400" dirty="0">
              <a:latin typeface="Carlito"/>
              <a:cs typeface="Carlito"/>
            </a:endParaRPr>
          </a:p>
          <a:p>
            <a:pPr marL="12700">
              <a:lnSpc>
                <a:spcPct val="100000"/>
              </a:lnSpc>
              <a:spcBef>
                <a:spcPts val="1105"/>
              </a:spcBef>
            </a:pPr>
            <a:r>
              <a:rPr lang="en-US" sz="2400" u="heavy" dirty="0">
                <a:uFill>
                  <a:solidFill>
                    <a:srgbClr val="404040"/>
                  </a:solidFill>
                </a:uFill>
                <a:latin typeface="Carlito"/>
                <a:cs typeface="Carlito"/>
              </a:rPr>
              <a:t>Wikipedia </a:t>
            </a:r>
            <a:r>
              <a:rPr lang="en-US" sz="2400" u="heavy" spc="-25" dirty="0" err="1">
                <a:uFill>
                  <a:solidFill>
                    <a:srgbClr val="404040"/>
                  </a:solidFill>
                </a:uFill>
                <a:latin typeface="Carlito"/>
                <a:cs typeface="Carlito"/>
              </a:rPr>
              <a:t>Webscrape</a:t>
            </a:r>
            <a:r>
              <a:rPr lang="en-US" sz="2400" u="heavy" spc="-25" dirty="0">
                <a:uFill>
                  <a:solidFill>
                    <a:srgbClr val="404040"/>
                  </a:solidFill>
                </a:uFill>
                <a:latin typeface="Carlito"/>
                <a:cs typeface="Carlito"/>
              </a:rPr>
              <a:t> Data</a:t>
            </a:r>
            <a:r>
              <a:rPr lang="en-US" sz="2400" u="heavy" spc="-125" dirty="0">
                <a:uFill>
                  <a:solidFill>
                    <a:srgbClr val="404040"/>
                  </a:solidFill>
                </a:uFill>
                <a:latin typeface="Carlito"/>
                <a:cs typeface="Carlito"/>
              </a:rPr>
              <a:t> </a:t>
            </a:r>
            <a:r>
              <a:rPr lang="en-US" sz="2400" u="heavy" spc="-5" dirty="0">
                <a:uFill>
                  <a:solidFill>
                    <a:srgbClr val="404040"/>
                  </a:solidFill>
                </a:uFill>
                <a:latin typeface="Carlito"/>
                <a:cs typeface="Carlito"/>
              </a:rPr>
              <a:t>Columns:</a:t>
            </a:r>
            <a:endParaRPr lang="en-US" sz="2400" dirty="0">
              <a:latin typeface="Carlito"/>
              <a:cs typeface="Carlito"/>
            </a:endParaRPr>
          </a:p>
          <a:p>
            <a:pPr marL="12700" marR="837565">
              <a:lnSpc>
                <a:spcPts val="2200"/>
              </a:lnSpc>
              <a:spcBef>
                <a:spcPts val="1440"/>
              </a:spcBef>
            </a:pPr>
            <a:r>
              <a:rPr lang="en-US" sz="2400" spc="-15" dirty="0">
                <a:latin typeface="Carlito"/>
                <a:cs typeface="Carlito"/>
              </a:rPr>
              <a:t>Flight </a:t>
            </a:r>
            <a:r>
              <a:rPr lang="en-US" sz="2400" dirty="0">
                <a:latin typeface="Carlito"/>
                <a:cs typeface="Carlito"/>
              </a:rPr>
              <a:t>No., </a:t>
            </a:r>
            <a:r>
              <a:rPr lang="en-US" sz="2400" spc="-5" dirty="0">
                <a:latin typeface="Carlito"/>
                <a:cs typeface="Carlito"/>
              </a:rPr>
              <a:t>Launch </a:t>
            </a:r>
            <a:r>
              <a:rPr lang="en-US" sz="2400" spc="-20" dirty="0">
                <a:latin typeface="Carlito"/>
                <a:cs typeface="Carlito"/>
              </a:rPr>
              <a:t>site, </a:t>
            </a:r>
            <a:r>
              <a:rPr lang="en-US" sz="2400" spc="-25" dirty="0">
                <a:latin typeface="Carlito"/>
                <a:cs typeface="Carlito"/>
              </a:rPr>
              <a:t>Payload, </a:t>
            </a:r>
            <a:r>
              <a:rPr lang="en-US" sz="2400" spc="-20" dirty="0" err="1">
                <a:latin typeface="Carlito"/>
                <a:cs typeface="Carlito"/>
              </a:rPr>
              <a:t>PayloadMass</a:t>
            </a:r>
            <a:r>
              <a:rPr lang="en-US" sz="2400" spc="-20" dirty="0">
                <a:latin typeface="Carlito"/>
                <a:cs typeface="Carlito"/>
              </a:rPr>
              <a:t>, </a:t>
            </a:r>
            <a:r>
              <a:rPr lang="en-US" sz="2400" spc="-5" dirty="0">
                <a:latin typeface="Carlito"/>
                <a:cs typeface="Carlito"/>
              </a:rPr>
              <a:t>Orbit, </a:t>
            </a:r>
            <a:r>
              <a:rPr lang="en-US" sz="2400" spc="-60" dirty="0">
                <a:latin typeface="Carlito"/>
                <a:cs typeface="Carlito"/>
              </a:rPr>
              <a:t>Customer, </a:t>
            </a:r>
            <a:r>
              <a:rPr lang="en-US" sz="2400" spc="-5" dirty="0">
                <a:latin typeface="Carlito"/>
                <a:cs typeface="Carlito"/>
              </a:rPr>
              <a:t>Launch </a:t>
            </a:r>
            <a:r>
              <a:rPr lang="en-US" sz="2400" spc="-15" dirty="0">
                <a:latin typeface="Carlito"/>
                <a:cs typeface="Carlito"/>
              </a:rPr>
              <a:t>outcome, </a:t>
            </a:r>
            <a:r>
              <a:rPr lang="en-US" sz="2400" spc="-45" dirty="0">
                <a:latin typeface="Carlito"/>
                <a:cs typeface="Carlito"/>
              </a:rPr>
              <a:t>Version  </a:t>
            </a:r>
            <a:r>
              <a:rPr lang="en-US" sz="2400" spc="-60" dirty="0">
                <a:latin typeface="Carlito"/>
                <a:cs typeface="Carlito"/>
              </a:rPr>
              <a:t>Booster, </a:t>
            </a:r>
            <a:r>
              <a:rPr lang="en-US" sz="2400" spc="-20" dirty="0">
                <a:latin typeface="Carlito"/>
                <a:cs typeface="Carlito"/>
              </a:rPr>
              <a:t>Booster </a:t>
            </a:r>
            <a:r>
              <a:rPr lang="en-US" sz="2400" dirty="0">
                <a:latin typeface="Carlito"/>
                <a:cs typeface="Carlito"/>
              </a:rPr>
              <a:t>landing, </a:t>
            </a:r>
            <a:r>
              <a:rPr lang="en-US" sz="2400" spc="-20" dirty="0">
                <a:latin typeface="Carlito"/>
                <a:cs typeface="Carlito"/>
              </a:rPr>
              <a:t>Date,</a:t>
            </a:r>
            <a:r>
              <a:rPr lang="en-US" sz="2400" spc="40" dirty="0">
                <a:latin typeface="Carlito"/>
                <a:cs typeface="Carlito"/>
              </a:rPr>
              <a:t> </a:t>
            </a:r>
            <a:r>
              <a:rPr lang="en-US" sz="2400" spc="-5" dirty="0">
                <a:latin typeface="Carlito"/>
                <a:cs typeface="Carlito"/>
              </a:rPr>
              <a:t>Time</a:t>
            </a:r>
            <a:endParaRPr lang="en-US" sz="2400" dirty="0">
              <a:latin typeface="Carlito"/>
              <a:cs typeface="Carlito"/>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a:extLst>
              <a:ext uri="{FF2B5EF4-FFF2-40B4-BE49-F238E27FC236}">
                <a16:creationId xmlns:a16="http://schemas.microsoft.com/office/drawing/2014/main" id="{9338E75D-4078-1055-8AE6-3CA8BCE69825}"/>
              </a:ext>
            </a:extLst>
          </p:cNvPr>
          <p:cNvGrpSpPr/>
          <p:nvPr/>
        </p:nvGrpSpPr>
        <p:grpSpPr>
          <a:xfrm>
            <a:off x="0" y="0"/>
            <a:ext cx="4104004" cy="6858000"/>
            <a:chOff x="0" y="0"/>
            <a:chExt cx="4104004" cy="6858000"/>
          </a:xfrm>
          <a:solidFill>
            <a:schemeClr val="accent1">
              <a:lumMod val="75000"/>
            </a:schemeClr>
          </a:solidFill>
        </p:grpSpPr>
        <p:sp>
          <p:nvSpPr>
            <p:cNvPr id="3" name="object 3">
              <a:extLst>
                <a:ext uri="{FF2B5EF4-FFF2-40B4-BE49-F238E27FC236}">
                  <a16:creationId xmlns:a16="http://schemas.microsoft.com/office/drawing/2014/main" id="{F44E9726-FD8A-7148-AC18-360D98A6B93B}"/>
                </a:ext>
              </a:extLst>
            </p:cNvPr>
            <p:cNvSpPr/>
            <p:nvPr/>
          </p:nvSpPr>
          <p:spPr>
            <a:xfrm>
              <a:off x="0" y="0"/>
              <a:ext cx="4050665" cy="6858000"/>
            </a:xfrm>
            <a:custGeom>
              <a:avLst/>
              <a:gdLst/>
              <a:ahLst/>
              <a:cxnLst/>
              <a:rect l="l" t="t" r="r" b="b"/>
              <a:pathLst>
                <a:path w="4050665" h="6858000">
                  <a:moveTo>
                    <a:pt x="4050284" y="0"/>
                  </a:moveTo>
                  <a:lnTo>
                    <a:pt x="0" y="0"/>
                  </a:lnTo>
                  <a:lnTo>
                    <a:pt x="0" y="6858000"/>
                  </a:lnTo>
                  <a:lnTo>
                    <a:pt x="4050284" y="6858000"/>
                  </a:lnTo>
                  <a:lnTo>
                    <a:pt x="4050284" y="0"/>
                  </a:lnTo>
                  <a:close/>
                </a:path>
              </a:pathLst>
            </a:custGeom>
            <a:grpFill/>
          </p:spPr>
          <p:txBody>
            <a:bodyPr wrap="square" lIns="0" tIns="0" rIns="0" bIns="0" rtlCol="0"/>
            <a:lstStyle/>
            <a:p>
              <a:endParaRPr/>
            </a:p>
          </p:txBody>
        </p:sp>
        <p:sp>
          <p:nvSpPr>
            <p:cNvPr id="4" name="object 4">
              <a:extLst>
                <a:ext uri="{FF2B5EF4-FFF2-40B4-BE49-F238E27FC236}">
                  <a16:creationId xmlns:a16="http://schemas.microsoft.com/office/drawing/2014/main" id="{0B03E8EF-DD2A-88AD-0B0B-CC4061414064}"/>
                </a:ext>
              </a:extLst>
            </p:cNvPr>
            <p:cNvSpPr/>
            <p:nvPr/>
          </p:nvSpPr>
          <p:spPr>
            <a:xfrm>
              <a:off x="4040123" y="0"/>
              <a:ext cx="64135" cy="6858000"/>
            </a:xfrm>
            <a:custGeom>
              <a:avLst/>
              <a:gdLst/>
              <a:ahLst/>
              <a:cxnLst/>
              <a:rect l="l" t="t" r="r" b="b"/>
              <a:pathLst>
                <a:path w="64135" h="6858000">
                  <a:moveTo>
                    <a:pt x="63880" y="0"/>
                  </a:moveTo>
                  <a:lnTo>
                    <a:pt x="0" y="0"/>
                  </a:lnTo>
                  <a:lnTo>
                    <a:pt x="0" y="6858000"/>
                  </a:lnTo>
                  <a:lnTo>
                    <a:pt x="63880" y="6858000"/>
                  </a:lnTo>
                  <a:lnTo>
                    <a:pt x="63880" y="0"/>
                  </a:lnTo>
                  <a:close/>
                </a:path>
              </a:pathLst>
            </a:custGeom>
            <a:grpFill/>
          </p:spPr>
          <p:txBody>
            <a:bodyPr wrap="square" lIns="0" tIns="0" rIns="0" bIns="0" rtlCol="0"/>
            <a:lstStyle/>
            <a:p>
              <a:endParaRPr/>
            </a:p>
          </p:txBody>
        </p:sp>
      </p:grpSp>
      <p:sp>
        <p:nvSpPr>
          <p:cNvPr id="5" name="object 5">
            <a:extLst>
              <a:ext uri="{FF2B5EF4-FFF2-40B4-BE49-F238E27FC236}">
                <a16:creationId xmlns:a16="http://schemas.microsoft.com/office/drawing/2014/main" id="{47E3C234-AFB1-35A2-F3F4-33FAD4B519AE}"/>
              </a:ext>
            </a:extLst>
          </p:cNvPr>
          <p:cNvSpPr txBox="1"/>
          <p:nvPr/>
        </p:nvSpPr>
        <p:spPr>
          <a:xfrm>
            <a:off x="516889" y="1238377"/>
            <a:ext cx="3016885" cy="1045210"/>
          </a:xfrm>
          <a:prstGeom prst="rect">
            <a:avLst/>
          </a:prstGeom>
        </p:spPr>
        <p:txBody>
          <a:bodyPr vert="horz" wrap="square" lIns="0" tIns="12700" rIns="0" bIns="0" rtlCol="0">
            <a:spAutoFit/>
          </a:bodyPr>
          <a:lstStyle/>
          <a:p>
            <a:pPr marL="12700">
              <a:lnSpc>
                <a:spcPts val="4015"/>
              </a:lnSpc>
              <a:spcBef>
                <a:spcPts val="100"/>
              </a:spcBef>
            </a:pPr>
            <a:r>
              <a:rPr sz="3600" spc="-280" dirty="0">
                <a:solidFill>
                  <a:srgbClr val="FFFFFF"/>
                </a:solidFill>
                <a:latin typeface="Arial"/>
                <a:cs typeface="Arial"/>
              </a:rPr>
              <a:t>Data </a:t>
            </a:r>
            <a:r>
              <a:rPr sz="3600" spc="-185" dirty="0">
                <a:solidFill>
                  <a:srgbClr val="FFFFFF"/>
                </a:solidFill>
                <a:latin typeface="Arial"/>
                <a:cs typeface="Arial"/>
              </a:rPr>
              <a:t>Collection</a:t>
            </a:r>
            <a:r>
              <a:rPr sz="3600" spc="-525" dirty="0">
                <a:solidFill>
                  <a:srgbClr val="FFFFFF"/>
                </a:solidFill>
                <a:latin typeface="Arial"/>
                <a:cs typeface="Arial"/>
              </a:rPr>
              <a:t> </a:t>
            </a:r>
            <a:r>
              <a:rPr sz="3600" spc="-210" dirty="0">
                <a:solidFill>
                  <a:srgbClr val="FFFFFF"/>
                </a:solidFill>
                <a:latin typeface="Arial"/>
                <a:cs typeface="Arial"/>
              </a:rPr>
              <a:t>–</a:t>
            </a:r>
            <a:endParaRPr sz="3600" dirty="0">
              <a:latin typeface="Arial"/>
              <a:cs typeface="Arial"/>
            </a:endParaRPr>
          </a:p>
          <a:p>
            <a:pPr marL="12700">
              <a:lnSpc>
                <a:spcPts val="4015"/>
              </a:lnSpc>
            </a:pPr>
            <a:r>
              <a:rPr sz="3600" spc="-425" dirty="0">
                <a:solidFill>
                  <a:srgbClr val="FFFFFF"/>
                </a:solidFill>
                <a:latin typeface="Arial"/>
                <a:cs typeface="Arial"/>
              </a:rPr>
              <a:t>SpaceX</a:t>
            </a:r>
            <a:r>
              <a:rPr sz="3600" spc="-385" dirty="0">
                <a:solidFill>
                  <a:srgbClr val="FFFFFF"/>
                </a:solidFill>
                <a:latin typeface="Arial"/>
                <a:cs typeface="Arial"/>
              </a:rPr>
              <a:t> API</a:t>
            </a:r>
            <a:endParaRPr sz="3600" dirty="0">
              <a:latin typeface="Arial"/>
              <a:cs typeface="Arial"/>
            </a:endParaRPr>
          </a:p>
        </p:txBody>
      </p:sp>
      <p:sp>
        <p:nvSpPr>
          <p:cNvPr id="6" name="object 53">
            <a:extLst>
              <a:ext uri="{FF2B5EF4-FFF2-40B4-BE49-F238E27FC236}">
                <a16:creationId xmlns:a16="http://schemas.microsoft.com/office/drawing/2014/main" id="{D7DB0087-85AD-543F-1E6E-286CF40BD186}"/>
              </a:ext>
            </a:extLst>
          </p:cNvPr>
          <p:cNvSpPr txBox="1"/>
          <p:nvPr/>
        </p:nvSpPr>
        <p:spPr>
          <a:xfrm>
            <a:off x="516889" y="4316793"/>
            <a:ext cx="865505" cy="254000"/>
          </a:xfrm>
          <a:prstGeom prst="rect">
            <a:avLst/>
          </a:prstGeom>
        </p:spPr>
        <p:txBody>
          <a:bodyPr vert="horz" wrap="square" lIns="0" tIns="12700" rIns="0" bIns="0" rtlCol="0">
            <a:spAutoFit/>
          </a:bodyPr>
          <a:lstStyle/>
          <a:p>
            <a:pPr marL="12700">
              <a:lnSpc>
                <a:spcPct val="100000"/>
              </a:lnSpc>
              <a:spcBef>
                <a:spcPts val="100"/>
              </a:spcBef>
            </a:pPr>
            <a:r>
              <a:rPr sz="1500" u="sng" spc="-5" dirty="0">
                <a:solidFill>
                  <a:srgbClr val="FFFFFF"/>
                </a:solidFill>
                <a:uFill>
                  <a:solidFill>
                    <a:srgbClr val="FFFFFF"/>
                  </a:solidFill>
                </a:uFill>
                <a:latin typeface="Carlito"/>
                <a:cs typeface="Carlito"/>
              </a:rPr>
              <a:t>GitHub</a:t>
            </a:r>
            <a:r>
              <a:rPr sz="1500" u="sng" spc="-155" dirty="0">
                <a:solidFill>
                  <a:srgbClr val="FFFFFF"/>
                </a:solidFill>
                <a:uFill>
                  <a:solidFill>
                    <a:srgbClr val="FFFFFF"/>
                  </a:solidFill>
                </a:uFill>
                <a:latin typeface="Carlito"/>
                <a:cs typeface="Carlito"/>
              </a:rPr>
              <a:t> </a:t>
            </a:r>
            <a:r>
              <a:rPr sz="1500" u="sng" dirty="0">
                <a:solidFill>
                  <a:srgbClr val="FFFFFF"/>
                </a:solidFill>
                <a:uFill>
                  <a:solidFill>
                    <a:srgbClr val="FFFFFF"/>
                  </a:solidFill>
                </a:uFill>
                <a:latin typeface="Carlito"/>
                <a:cs typeface="Carlito"/>
              </a:rPr>
              <a:t>url:</a:t>
            </a:r>
            <a:endParaRPr sz="1500" dirty="0">
              <a:latin typeface="Carlito"/>
              <a:cs typeface="Carlito"/>
            </a:endParaRPr>
          </a:p>
        </p:txBody>
      </p:sp>
      <p:sp>
        <p:nvSpPr>
          <p:cNvPr id="7" name="object 54">
            <a:extLst>
              <a:ext uri="{FF2B5EF4-FFF2-40B4-BE49-F238E27FC236}">
                <a16:creationId xmlns:a16="http://schemas.microsoft.com/office/drawing/2014/main" id="{342B0639-78EB-1009-C302-DE7FE1250149}"/>
              </a:ext>
            </a:extLst>
          </p:cNvPr>
          <p:cNvSpPr txBox="1"/>
          <p:nvPr/>
        </p:nvSpPr>
        <p:spPr>
          <a:xfrm>
            <a:off x="516889" y="4771008"/>
            <a:ext cx="2988945" cy="654795"/>
          </a:xfrm>
          <a:prstGeom prst="rect">
            <a:avLst/>
          </a:prstGeom>
        </p:spPr>
        <p:txBody>
          <a:bodyPr vert="horz" wrap="square" lIns="0" tIns="38100" rIns="0" bIns="0" rtlCol="0">
            <a:spAutoFit/>
          </a:bodyPr>
          <a:lstStyle/>
          <a:p>
            <a:pPr marL="12700" marR="5080">
              <a:lnSpc>
                <a:spcPct val="88900"/>
              </a:lnSpc>
              <a:spcBef>
                <a:spcPts val="300"/>
              </a:spcBef>
            </a:pPr>
            <a:r>
              <a:rPr lang="en-US" sz="1500" dirty="0">
                <a:solidFill>
                  <a:schemeClr val="bg1">
                    <a:lumMod val="95000"/>
                  </a:schemeClr>
                </a:solidFill>
                <a:latin typeface="Carlito"/>
                <a:cs typeface="Carlito"/>
                <a:hlinkClick r:id="rId2">
                  <a:extLst>
                    <a:ext uri="{A12FA001-AC4F-418D-AE19-62706E023703}">
                      <ahyp:hlinkClr xmlns:ahyp="http://schemas.microsoft.com/office/drawing/2018/hyperlinkcolor" val="tx"/>
                    </a:ext>
                  </a:extLst>
                </a:hlinkClick>
              </a:rPr>
              <a:t>https://github.com/tejus6000/IBM/blob/main/capstone/1.Introduction/Data%20Collection%20Api%20.ipynb</a:t>
            </a:r>
            <a:endParaRPr sz="1500" dirty="0">
              <a:solidFill>
                <a:schemeClr val="bg1">
                  <a:lumMod val="95000"/>
                </a:schemeClr>
              </a:solidFill>
              <a:latin typeface="Carlito"/>
              <a:cs typeface="Carlito"/>
            </a:endParaRPr>
          </a:p>
        </p:txBody>
      </p:sp>
      <p:sp>
        <p:nvSpPr>
          <p:cNvPr id="51" name="object 6">
            <a:extLst>
              <a:ext uri="{FF2B5EF4-FFF2-40B4-BE49-F238E27FC236}">
                <a16:creationId xmlns:a16="http://schemas.microsoft.com/office/drawing/2014/main" id="{9343059D-5C74-C60C-A7F4-1B932F9D8042}"/>
              </a:ext>
            </a:extLst>
          </p:cNvPr>
          <p:cNvSpPr/>
          <p:nvPr/>
        </p:nvSpPr>
        <p:spPr>
          <a:xfrm>
            <a:off x="5062728" y="1754123"/>
            <a:ext cx="237744" cy="1389888"/>
          </a:xfrm>
          <a:prstGeom prst="rect">
            <a:avLst/>
          </a:prstGeom>
          <a:blipFill>
            <a:blip r:embed="rId3" cstate="print"/>
            <a:stretch>
              <a:fillRect/>
            </a:stretch>
          </a:blipFill>
        </p:spPr>
        <p:txBody>
          <a:bodyPr wrap="square" lIns="0" tIns="0" rIns="0" bIns="0" rtlCol="0"/>
          <a:lstStyle/>
          <a:p>
            <a:endParaRPr/>
          </a:p>
        </p:txBody>
      </p:sp>
      <p:grpSp>
        <p:nvGrpSpPr>
          <p:cNvPr id="52" name="object 7">
            <a:extLst>
              <a:ext uri="{FF2B5EF4-FFF2-40B4-BE49-F238E27FC236}">
                <a16:creationId xmlns:a16="http://schemas.microsoft.com/office/drawing/2014/main" id="{6B28923E-B0E7-F9A7-9205-7ECE6F7D3663}"/>
              </a:ext>
            </a:extLst>
          </p:cNvPr>
          <p:cNvGrpSpPr/>
          <p:nvPr/>
        </p:nvGrpSpPr>
        <p:grpSpPr>
          <a:xfrm>
            <a:off x="4782311" y="1478280"/>
            <a:ext cx="1851660" cy="1607820"/>
            <a:chOff x="4782311" y="1478280"/>
            <a:chExt cx="1851660" cy="1607820"/>
          </a:xfrm>
          <a:solidFill>
            <a:schemeClr val="accent5">
              <a:lumMod val="75000"/>
            </a:schemeClr>
          </a:solidFill>
        </p:grpSpPr>
        <p:sp>
          <p:nvSpPr>
            <p:cNvPr id="53" name="object 8">
              <a:extLst>
                <a:ext uri="{FF2B5EF4-FFF2-40B4-BE49-F238E27FC236}">
                  <a16:creationId xmlns:a16="http://schemas.microsoft.com/office/drawing/2014/main" id="{4F62FDBE-F85E-C1B4-D9E8-B3E3367FD035}"/>
                </a:ext>
              </a:extLst>
            </p:cNvPr>
            <p:cNvSpPr/>
            <p:nvPr/>
          </p:nvSpPr>
          <p:spPr>
            <a:xfrm>
              <a:off x="5084063" y="1766316"/>
              <a:ext cx="158496" cy="1319784"/>
            </a:xfrm>
            <a:prstGeom prst="rect">
              <a:avLst/>
            </a:prstGeom>
            <a:grpFill/>
          </p:spPr>
          <p:txBody>
            <a:bodyPr wrap="square" lIns="0" tIns="0" rIns="0" bIns="0" rtlCol="0"/>
            <a:lstStyle/>
            <a:p>
              <a:endParaRPr/>
            </a:p>
          </p:txBody>
        </p:sp>
        <p:sp>
          <p:nvSpPr>
            <p:cNvPr id="54" name="object 9">
              <a:extLst>
                <a:ext uri="{FF2B5EF4-FFF2-40B4-BE49-F238E27FC236}">
                  <a16:creationId xmlns:a16="http://schemas.microsoft.com/office/drawing/2014/main" id="{20EAFDBF-2351-0DC1-8A76-D9585D3823C3}"/>
                </a:ext>
              </a:extLst>
            </p:cNvPr>
            <p:cNvSpPr/>
            <p:nvPr/>
          </p:nvSpPr>
          <p:spPr>
            <a:xfrm>
              <a:off x="4782311" y="1478280"/>
              <a:ext cx="1851660" cy="1143000"/>
            </a:xfrm>
            <a:prstGeom prst="rect">
              <a:avLst/>
            </a:prstGeom>
            <a:grpFill/>
          </p:spPr>
          <p:txBody>
            <a:bodyPr wrap="square" lIns="0" tIns="0" rIns="0" bIns="0" rtlCol="0"/>
            <a:lstStyle/>
            <a:p>
              <a:endParaRPr/>
            </a:p>
          </p:txBody>
        </p:sp>
        <p:sp>
          <p:nvSpPr>
            <p:cNvPr id="55" name="object 10">
              <a:extLst>
                <a:ext uri="{FF2B5EF4-FFF2-40B4-BE49-F238E27FC236}">
                  <a16:creationId xmlns:a16="http://schemas.microsoft.com/office/drawing/2014/main" id="{1795C08A-3918-714D-1A9D-57980A4F1B2E}"/>
                </a:ext>
              </a:extLst>
            </p:cNvPr>
            <p:cNvSpPr/>
            <p:nvPr/>
          </p:nvSpPr>
          <p:spPr>
            <a:xfrm>
              <a:off x="4888991" y="1719072"/>
              <a:ext cx="1677923" cy="696467"/>
            </a:xfrm>
            <a:prstGeom prst="rect">
              <a:avLst/>
            </a:prstGeom>
            <a:grpFill/>
          </p:spPr>
          <p:txBody>
            <a:bodyPr wrap="square" lIns="0" tIns="0" rIns="0" bIns="0" rtlCol="0"/>
            <a:lstStyle/>
            <a:p>
              <a:endParaRPr/>
            </a:p>
          </p:txBody>
        </p:sp>
        <p:sp>
          <p:nvSpPr>
            <p:cNvPr id="56" name="object 11">
              <a:extLst>
                <a:ext uri="{FF2B5EF4-FFF2-40B4-BE49-F238E27FC236}">
                  <a16:creationId xmlns:a16="http://schemas.microsoft.com/office/drawing/2014/main" id="{56809D61-9960-E371-62C8-8C833BE37DA6}"/>
                </a:ext>
              </a:extLst>
            </p:cNvPr>
            <p:cNvSpPr/>
            <p:nvPr/>
          </p:nvSpPr>
          <p:spPr>
            <a:xfrm>
              <a:off x="4803647" y="1499616"/>
              <a:ext cx="1772411" cy="1063752"/>
            </a:xfrm>
            <a:prstGeom prst="rect">
              <a:avLst/>
            </a:prstGeom>
            <a:grpFill/>
          </p:spPr>
          <p:txBody>
            <a:bodyPr wrap="square" lIns="0" tIns="0" rIns="0" bIns="0" rtlCol="0"/>
            <a:lstStyle/>
            <a:p>
              <a:endParaRPr/>
            </a:p>
          </p:txBody>
        </p:sp>
      </p:grpSp>
      <p:sp>
        <p:nvSpPr>
          <p:cNvPr id="57" name="object 12">
            <a:extLst>
              <a:ext uri="{FF2B5EF4-FFF2-40B4-BE49-F238E27FC236}">
                <a16:creationId xmlns:a16="http://schemas.microsoft.com/office/drawing/2014/main" id="{ABBFA84E-62A3-76B6-38D3-00CDF687FEFF}"/>
              </a:ext>
            </a:extLst>
          </p:cNvPr>
          <p:cNvSpPr txBox="1"/>
          <p:nvPr/>
        </p:nvSpPr>
        <p:spPr>
          <a:xfrm>
            <a:off x="5015865" y="1766061"/>
            <a:ext cx="1327150" cy="462915"/>
          </a:xfrm>
          <a:prstGeom prst="rect">
            <a:avLst/>
          </a:prstGeom>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a:latin typeface="Carlito"/>
              <a:cs typeface="Carlito"/>
            </a:endParaRPr>
          </a:p>
        </p:txBody>
      </p:sp>
      <p:grpSp>
        <p:nvGrpSpPr>
          <p:cNvPr id="58" name="object 13">
            <a:extLst>
              <a:ext uri="{FF2B5EF4-FFF2-40B4-BE49-F238E27FC236}">
                <a16:creationId xmlns:a16="http://schemas.microsoft.com/office/drawing/2014/main" id="{0BFD1644-A0B0-F070-DFB4-9DA6BAB5C40F}"/>
              </a:ext>
            </a:extLst>
          </p:cNvPr>
          <p:cNvGrpSpPr/>
          <p:nvPr/>
        </p:nvGrpSpPr>
        <p:grpSpPr>
          <a:xfrm>
            <a:off x="4782311" y="2807207"/>
            <a:ext cx="1851660" cy="1666239"/>
            <a:chOff x="4782311" y="2807207"/>
            <a:chExt cx="1851660" cy="1666239"/>
          </a:xfrm>
          <a:solidFill>
            <a:schemeClr val="accent5">
              <a:lumMod val="75000"/>
            </a:schemeClr>
          </a:solidFill>
        </p:grpSpPr>
        <p:sp>
          <p:nvSpPr>
            <p:cNvPr id="59" name="object 14">
              <a:extLst>
                <a:ext uri="{FF2B5EF4-FFF2-40B4-BE49-F238E27FC236}">
                  <a16:creationId xmlns:a16="http://schemas.microsoft.com/office/drawing/2014/main" id="{1566CD04-DFE2-090B-462E-942AA133282F}"/>
                </a:ext>
              </a:extLst>
            </p:cNvPr>
            <p:cNvSpPr/>
            <p:nvPr/>
          </p:nvSpPr>
          <p:spPr>
            <a:xfrm>
              <a:off x="5062727" y="3073907"/>
              <a:ext cx="237744" cy="1399032"/>
            </a:xfrm>
            <a:prstGeom prst="rect">
              <a:avLst/>
            </a:prstGeom>
            <a:grpFill/>
          </p:spPr>
          <p:txBody>
            <a:bodyPr wrap="square" lIns="0" tIns="0" rIns="0" bIns="0" rtlCol="0"/>
            <a:lstStyle/>
            <a:p>
              <a:endParaRPr/>
            </a:p>
          </p:txBody>
        </p:sp>
        <p:sp>
          <p:nvSpPr>
            <p:cNvPr id="60" name="object 15">
              <a:extLst>
                <a:ext uri="{FF2B5EF4-FFF2-40B4-BE49-F238E27FC236}">
                  <a16:creationId xmlns:a16="http://schemas.microsoft.com/office/drawing/2014/main" id="{675FD0CB-6464-33B0-E9F7-82F4008DA21B}"/>
                </a:ext>
              </a:extLst>
            </p:cNvPr>
            <p:cNvSpPr/>
            <p:nvPr/>
          </p:nvSpPr>
          <p:spPr>
            <a:xfrm>
              <a:off x="5084063" y="3095243"/>
              <a:ext cx="158496" cy="1319784"/>
            </a:xfrm>
            <a:prstGeom prst="rect">
              <a:avLst/>
            </a:prstGeom>
            <a:grpFill/>
          </p:spPr>
          <p:txBody>
            <a:bodyPr wrap="square" lIns="0" tIns="0" rIns="0" bIns="0" rtlCol="0"/>
            <a:lstStyle/>
            <a:p>
              <a:endParaRPr/>
            </a:p>
          </p:txBody>
        </p:sp>
        <p:sp>
          <p:nvSpPr>
            <p:cNvPr id="61" name="object 16">
              <a:extLst>
                <a:ext uri="{FF2B5EF4-FFF2-40B4-BE49-F238E27FC236}">
                  <a16:creationId xmlns:a16="http://schemas.microsoft.com/office/drawing/2014/main" id="{ECF0DC20-B024-A257-ABBB-B9DE10604710}"/>
                </a:ext>
              </a:extLst>
            </p:cNvPr>
            <p:cNvSpPr/>
            <p:nvPr/>
          </p:nvSpPr>
          <p:spPr>
            <a:xfrm>
              <a:off x="4782311" y="2807207"/>
              <a:ext cx="1851660" cy="1143000"/>
            </a:xfrm>
            <a:prstGeom prst="rect">
              <a:avLst/>
            </a:prstGeom>
            <a:grpFill/>
          </p:spPr>
          <p:txBody>
            <a:bodyPr wrap="square" lIns="0" tIns="0" rIns="0" bIns="0" rtlCol="0"/>
            <a:lstStyle/>
            <a:p>
              <a:endParaRPr/>
            </a:p>
          </p:txBody>
        </p:sp>
        <p:sp>
          <p:nvSpPr>
            <p:cNvPr id="62" name="object 17">
              <a:extLst>
                <a:ext uri="{FF2B5EF4-FFF2-40B4-BE49-F238E27FC236}">
                  <a16:creationId xmlns:a16="http://schemas.microsoft.com/office/drawing/2014/main" id="{9B5E66AC-93A1-E65C-5CD6-242F6889985F}"/>
                </a:ext>
              </a:extLst>
            </p:cNvPr>
            <p:cNvSpPr/>
            <p:nvPr/>
          </p:nvSpPr>
          <p:spPr>
            <a:xfrm>
              <a:off x="4888991" y="2839211"/>
              <a:ext cx="1677923" cy="1115568"/>
            </a:xfrm>
            <a:prstGeom prst="rect">
              <a:avLst/>
            </a:prstGeom>
            <a:grpFill/>
          </p:spPr>
          <p:txBody>
            <a:bodyPr wrap="square" lIns="0" tIns="0" rIns="0" bIns="0" rtlCol="0"/>
            <a:lstStyle/>
            <a:p>
              <a:endParaRPr/>
            </a:p>
          </p:txBody>
        </p:sp>
        <p:sp>
          <p:nvSpPr>
            <p:cNvPr id="63" name="object 18">
              <a:extLst>
                <a:ext uri="{FF2B5EF4-FFF2-40B4-BE49-F238E27FC236}">
                  <a16:creationId xmlns:a16="http://schemas.microsoft.com/office/drawing/2014/main" id="{8056DAA7-A033-56CA-8280-6A8D859A10D8}"/>
                </a:ext>
              </a:extLst>
            </p:cNvPr>
            <p:cNvSpPr/>
            <p:nvPr/>
          </p:nvSpPr>
          <p:spPr>
            <a:xfrm>
              <a:off x="4803647" y="2828543"/>
              <a:ext cx="1772411" cy="1063752"/>
            </a:xfrm>
            <a:prstGeom prst="rect">
              <a:avLst/>
            </a:prstGeom>
            <a:grpFill/>
          </p:spPr>
          <p:txBody>
            <a:bodyPr wrap="square" lIns="0" tIns="0" rIns="0" bIns="0" rtlCol="0"/>
            <a:lstStyle/>
            <a:p>
              <a:endParaRPr/>
            </a:p>
          </p:txBody>
        </p:sp>
      </p:grpSp>
      <p:sp>
        <p:nvSpPr>
          <p:cNvPr id="64" name="object 19">
            <a:extLst>
              <a:ext uri="{FF2B5EF4-FFF2-40B4-BE49-F238E27FC236}">
                <a16:creationId xmlns:a16="http://schemas.microsoft.com/office/drawing/2014/main" id="{AE3B77DE-7A9B-E745-9566-A67409C3B97D}"/>
              </a:ext>
            </a:extLst>
          </p:cNvPr>
          <p:cNvSpPr txBox="1"/>
          <p:nvPr/>
        </p:nvSpPr>
        <p:spPr>
          <a:xfrm>
            <a:off x="5015865" y="2886583"/>
            <a:ext cx="1332865" cy="882015"/>
          </a:xfrm>
          <a:prstGeom prst="rect">
            <a:avLst/>
          </a:prstGeom>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dirty="0">
              <a:latin typeface="Carlito"/>
              <a:cs typeface="Carlito"/>
            </a:endParaRPr>
          </a:p>
        </p:txBody>
      </p:sp>
      <p:grpSp>
        <p:nvGrpSpPr>
          <p:cNvPr id="65" name="object 20">
            <a:extLst>
              <a:ext uri="{FF2B5EF4-FFF2-40B4-BE49-F238E27FC236}">
                <a16:creationId xmlns:a16="http://schemas.microsoft.com/office/drawing/2014/main" id="{4180254C-FC8B-13D4-779D-BA1C740A5FF4}"/>
              </a:ext>
            </a:extLst>
          </p:cNvPr>
          <p:cNvGrpSpPr/>
          <p:nvPr/>
        </p:nvGrpSpPr>
        <p:grpSpPr>
          <a:xfrm>
            <a:off x="4782311" y="4137659"/>
            <a:ext cx="2790825" cy="1141730"/>
            <a:chOff x="4782311" y="4137659"/>
            <a:chExt cx="2790825" cy="1141730"/>
          </a:xfrm>
          <a:solidFill>
            <a:schemeClr val="accent5">
              <a:lumMod val="75000"/>
            </a:schemeClr>
          </a:solidFill>
        </p:grpSpPr>
        <p:sp>
          <p:nvSpPr>
            <p:cNvPr id="66" name="object 21">
              <a:extLst>
                <a:ext uri="{FF2B5EF4-FFF2-40B4-BE49-F238E27FC236}">
                  <a16:creationId xmlns:a16="http://schemas.microsoft.com/office/drawing/2014/main" id="{DD7E60AB-30C4-FC66-538A-7EDCCA2DE7F1}"/>
                </a:ext>
              </a:extLst>
            </p:cNvPr>
            <p:cNvSpPr/>
            <p:nvPr/>
          </p:nvSpPr>
          <p:spPr>
            <a:xfrm>
              <a:off x="5146547" y="4319015"/>
              <a:ext cx="2426207" cy="239268"/>
            </a:xfrm>
            <a:prstGeom prst="rect">
              <a:avLst/>
            </a:prstGeom>
            <a:grpFill/>
          </p:spPr>
          <p:txBody>
            <a:bodyPr wrap="square" lIns="0" tIns="0" rIns="0" bIns="0" rtlCol="0"/>
            <a:lstStyle/>
            <a:p>
              <a:endParaRPr/>
            </a:p>
          </p:txBody>
        </p:sp>
        <p:sp>
          <p:nvSpPr>
            <p:cNvPr id="67" name="object 22">
              <a:extLst>
                <a:ext uri="{FF2B5EF4-FFF2-40B4-BE49-F238E27FC236}">
                  <a16:creationId xmlns:a16="http://schemas.microsoft.com/office/drawing/2014/main" id="{48F3B3B0-29C1-DC4B-9293-9FB0360FB02B}"/>
                </a:ext>
              </a:extLst>
            </p:cNvPr>
            <p:cNvSpPr/>
            <p:nvPr/>
          </p:nvSpPr>
          <p:spPr>
            <a:xfrm>
              <a:off x="5167883" y="4340351"/>
              <a:ext cx="2346960" cy="160019"/>
            </a:xfrm>
            <a:prstGeom prst="rect">
              <a:avLst/>
            </a:prstGeom>
            <a:grpFill/>
          </p:spPr>
          <p:txBody>
            <a:bodyPr wrap="square" lIns="0" tIns="0" rIns="0" bIns="0" rtlCol="0"/>
            <a:lstStyle/>
            <a:p>
              <a:endParaRPr/>
            </a:p>
          </p:txBody>
        </p:sp>
        <p:sp>
          <p:nvSpPr>
            <p:cNvPr id="68" name="object 23">
              <a:extLst>
                <a:ext uri="{FF2B5EF4-FFF2-40B4-BE49-F238E27FC236}">
                  <a16:creationId xmlns:a16="http://schemas.microsoft.com/office/drawing/2014/main" id="{76D2F634-8D7C-68BA-D5D3-66BEED31C6C7}"/>
                </a:ext>
              </a:extLst>
            </p:cNvPr>
            <p:cNvSpPr/>
            <p:nvPr/>
          </p:nvSpPr>
          <p:spPr>
            <a:xfrm>
              <a:off x="4782311" y="4137659"/>
              <a:ext cx="1851660" cy="1141476"/>
            </a:xfrm>
            <a:prstGeom prst="rect">
              <a:avLst/>
            </a:prstGeom>
            <a:grpFill/>
          </p:spPr>
          <p:txBody>
            <a:bodyPr wrap="square" lIns="0" tIns="0" rIns="0" bIns="0" rtlCol="0"/>
            <a:lstStyle/>
            <a:p>
              <a:endParaRPr/>
            </a:p>
          </p:txBody>
        </p:sp>
        <p:sp>
          <p:nvSpPr>
            <p:cNvPr id="69" name="object 24">
              <a:extLst>
                <a:ext uri="{FF2B5EF4-FFF2-40B4-BE49-F238E27FC236}">
                  <a16:creationId xmlns:a16="http://schemas.microsoft.com/office/drawing/2014/main" id="{31EA8C22-5054-F483-3761-4DDD2F4A7276}"/>
                </a:ext>
              </a:extLst>
            </p:cNvPr>
            <p:cNvSpPr/>
            <p:nvPr/>
          </p:nvSpPr>
          <p:spPr>
            <a:xfrm>
              <a:off x="4850891" y="4273295"/>
              <a:ext cx="1755648" cy="905256"/>
            </a:xfrm>
            <a:prstGeom prst="rect">
              <a:avLst/>
            </a:prstGeom>
            <a:grpFill/>
          </p:spPr>
          <p:txBody>
            <a:bodyPr wrap="square" lIns="0" tIns="0" rIns="0" bIns="0" rtlCol="0"/>
            <a:lstStyle/>
            <a:p>
              <a:endParaRPr/>
            </a:p>
          </p:txBody>
        </p:sp>
        <p:sp>
          <p:nvSpPr>
            <p:cNvPr id="70" name="object 25">
              <a:extLst>
                <a:ext uri="{FF2B5EF4-FFF2-40B4-BE49-F238E27FC236}">
                  <a16:creationId xmlns:a16="http://schemas.microsoft.com/office/drawing/2014/main" id="{3DF3D122-B56C-BCC4-47C9-0BB949F0B20F}"/>
                </a:ext>
              </a:extLst>
            </p:cNvPr>
            <p:cNvSpPr/>
            <p:nvPr/>
          </p:nvSpPr>
          <p:spPr>
            <a:xfrm>
              <a:off x="4803647" y="4158995"/>
              <a:ext cx="1772411" cy="1062227"/>
            </a:xfrm>
            <a:prstGeom prst="rect">
              <a:avLst/>
            </a:prstGeom>
            <a:grpFill/>
          </p:spPr>
          <p:txBody>
            <a:bodyPr wrap="square" lIns="0" tIns="0" rIns="0" bIns="0" rtlCol="0"/>
            <a:lstStyle/>
            <a:p>
              <a:endParaRPr/>
            </a:p>
          </p:txBody>
        </p:sp>
      </p:grpSp>
      <p:sp>
        <p:nvSpPr>
          <p:cNvPr id="71" name="object 26">
            <a:extLst>
              <a:ext uri="{FF2B5EF4-FFF2-40B4-BE49-F238E27FC236}">
                <a16:creationId xmlns:a16="http://schemas.microsoft.com/office/drawing/2014/main" id="{DA123627-6E72-865A-EA9D-2F7865527607}"/>
              </a:ext>
            </a:extLst>
          </p:cNvPr>
          <p:cNvSpPr txBox="1"/>
          <p:nvPr/>
        </p:nvSpPr>
        <p:spPr>
          <a:xfrm>
            <a:off x="4977765" y="4320920"/>
            <a:ext cx="1403985" cy="664845"/>
          </a:xfrm>
          <a:prstGeom prst="rect">
            <a:avLst/>
          </a:prstGeom>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a:latin typeface="Carlito"/>
              <a:cs typeface="Carlito"/>
            </a:endParaRPr>
          </a:p>
        </p:txBody>
      </p:sp>
      <p:grpSp>
        <p:nvGrpSpPr>
          <p:cNvPr id="72" name="object 27">
            <a:extLst>
              <a:ext uri="{FF2B5EF4-FFF2-40B4-BE49-F238E27FC236}">
                <a16:creationId xmlns:a16="http://schemas.microsoft.com/office/drawing/2014/main" id="{2F445D64-F3E4-B8F9-A07C-09F95F8A85CD}"/>
              </a:ext>
            </a:extLst>
          </p:cNvPr>
          <p:cNvGrpSpPr/>
          <p:nvPr/>
        </p:nvGrpSpPr>
        <p:grpSpPr>
          <a:xfrm>
            <a:off x="7139940" y="3073907"/>
            <a:ext cx="1859280" cy="2205355"/>
            <a:chOff x="7139940" y="3073907"/>
            <a:chExt cx="1859280" cy="2205355"/>
          </a:xfrm>
          <a:solidFill>
            <a:schemeClr val="accent5">
              <a:lumMod val="75000"/>
            </a:schemeClr>
          </a:solidFill>
        </p:grpSpPr>
        <p:sp>
          <p:nvSpPr>
            <p:cNvPr id="73" name="object 28">
              <a:extLst>
                <a:ext uri="{FF2B5EF4-FFF2-40B4-BE49-F238E27FC236}">
                  <a16:creationId xmlns:a16="http://schemas.microsoft.com/office/drawing/2014/main" id="{377FB739-FFFC-BAAA-9CC5-C6698306A023}"/>
                </a:ext>
              </a:extLst>
            </p:cNvPr>
            <p:cNvSpPr/>
            <p:nvPr/>
          </p:nvSpPr>
          <p:spPr>
            <a:xfrm>
              <a:off x="7418832" y="3073907"/>
              <a:ext cx="239268" cy="1399032"/>
            </a:xfrm>
            <a:prstGeom prst="rect">
              <a:avLst/>
            </a:prstGeom>
            <a:grpFill/>
          </p:spPr>
          <p:txBody>
            <a:bodyPr wrap="square" lIns="0" tIns="0" rIns="0" bIns="0" rtlCol="0"/>
            <a:lstStyle/>
            <a:p>
              <a:endParaRPr/>
            </a:p>
          </p:txBody>
        </p:sp>
        <p:sp>
          <p:nvSpPr>
            <p:cNvPr id="74" name="object 29">
              <a:extLst>
                <a:ext uri="{FF2B5EF4-FFF2-40B4-BE49-F238E27FC236}">
                  <a16:creationId xmlns:a16="http://schemas.microsoft.com/office/drawing/2014/main" id="{488ADAD3-D603-884C-68B1-0B68944386AC}"/>
                </a:ext>
              </a:extLst>
            </p:cNvPr>
            <p:cNvSpPr/>
            <p:nvPr/>
          </p:nvSpPr>
          <p:spPr>
            <a:xfrm>
              <a:off x="7440168" y="3095243"/>
              <a:ext cx="160020" cy="1319784"/>
            </a:xfrm>
            <a:prstGeom prst="rect">
              <a:avLst/>
            </a:prstGeom>
            <a:grpFill/>
          </p:spPr>
          <p:txBody>
            <a:bodyPr wrap="square" lIns="0" tIns="0" rIns="0" bIns="0" rtlCol="0"/>
            <a:lstStyle/>
            <a:p>
              <a:endParaRPr/>
            </a:p>
          </p:txBody>
        </p:sp>
        <p:sp>
          <p:nvSpPr>
            <p:cNvPr id="75" name="object 30">
              <a:extLst>
                <a:ext uri="{FF2B5EF4-FFF2-40B4-BE49-F238E27FC236}">
                  <a16:creationId xmlns:a16="http://schemas.microsoft.com/office/drawing/2014/main" id="{6FED8BCA-9E7B-2FCC-54D0-B255B05565EA}"/>
                </a:ext>
              </a:extLst>
            </p:cNvPr>
            <p:cNvSpPr/>
            <p:nvPr/>
          </p:nvSpPr>
          <p:spPr>
            <a:xfrm>
              <a:off x="7139940" y="4137659"/>
              <a:ext cx="1851659" cy="1141476"/>
            </a:xfrm>
            <a:prstGeom prst="rect">
              <a:avLst/>
            </a:prstGeom>
            <a:grpFill/>
          </p:spPr>
          <p:txBody>
            <a:bodyPr wrap="square" lIns="0" tIns="0" rIns="0" bIns="0" rtlCol="0"/>
            <a:lstStyle/>
            <a:p>
              <a:endParaRPr/>
            </a:p>
          </p:txBody>
        </p:sp>
        <p:sp>
          <p:nvSpPr>
            <p:cNvPr id="76" name="object 31">
              <a:extLst>
                <a:ext uri="{FF2B5EF4-FFF2-40B4-BE49-F238E27FC236}">
                  <a16:creationId xmlns:a16="http://schemas.microsoft.com/office/drawing/2014/main" id="{AA36BF3F-4220-4041-0FE5-DB08C0183969}"/>
                </a:ext>
              </a:extLst>
            </p:cNvPr>
            <p:cNvSpPr/>
            <p:nvPr/>
          </p:nvSpPr>
          <p:spPr>
            <a:xfrm>
              <a:off x="7173468" y="4378451"/>
              <a:ext cx="1825752" cy="694944"/>
            </a:xfrm>
            <a:prstGeom prst="rect">
              <a:avLst/>
            </a:prstGeom>
            <a:grpFill/>
          </p:spPr>
          <p:txBody>
            <a:bodyPr wrap="square" lIns="0" tIns="0" rIns="0" bIns="0" rtlCol="0"/>
            <a:lstStyle/>
            <a:p>
              <a:endParaRPr/>
            </a:p>
          </p:txBody>
        </p:sp>
        <p:sp>
          <p:nvSpPr>
            <p:cNvPr id="77" name="object 32">
              <a:extLst>
                <a:ext uri="{FF2B5EF4-FFF2-40B4-BE49-F238E27FC236}">
                  <a16:creationId xmlns:a16="http://schemas.microsoft.com/office/drawing/2014/main" id="{CF0F79C0-42D6-B668-AB1E-B2C59D0C71FA}"/>
                </a:ext>
              </a:extLst>
            </p:cNvPr>
            <p:cNvSpPr/>
            <p:nvPr/>
          </p:nvSpPr>
          <p:spPr>
            <a:xfrm>
              <a:off x="7161276" y="4158995"/>
              <a:ext cx="1772412" cy="1062227"/>
            </a:xfrm>
            <a:prstGeom prst="rect">
              <a:avLst/>
            </a:prstGeom>
            <a:grpFill/>
          </p:spPr>
          <p:txBody>
            <a:bodyPr wrap="square" lIns="0" tIns="0" rIns="0" bIns="0" rtlCol="0"/>
            <a:lstStyle/>
            <a:p>
              <a:endParaRPr/>
            </a:p>
          </p:txBody>
        </p:sp>
      </p:grpSp>
      <p:sp>
        <p:nvSpPr>
          <p:cNvPr id="78" name="object 33">
            <a:extLst>
              <a:ext uri="{FF2B5EF4-FFF2-40B4-BE49-F238E27FC236}">
                <a16:creationId xmlns:a16="http://schemas.microsoft.com/office/drawing/2014/main" id="{507DF963-299D-ADB4-6CF2-AE2567C3E708}"/>
              </a:ext>
            </a:extLst>
          </p:cNvPr>
          <p:cNvSpPr txBox="1"/>
          <p:nvPr/>
        </p:nvSpPr>
        <p:spPr>
          <a:xfrm>
            <a:off x="7300721" y="4425442"/>
            <a:ext cx="1483995" cy="462915"/>
          </a:xfrm>
          <a:prstGeom prst="rect">
            <a:avLst/>
          </a:prstGeom>
        </p:spPr>
        <p:txBody>
          <a:bodyPr vert="horz" wrap="square" lIns="0" tIns="36195" rIns="0" bIns="0" rtlCol="0">
            <a:spAutoFit/>
          </a:body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a:latin typeface="Carlito"/>
              <a:cs typeface="Carlito"/>
            </a:endParaRPr>
          </a:p>
        </p:txBody>
      </p:sp>
      <p:grpSp>
        <p:nvGrpSpPr>
          <p:cNvPr id="79" name="object 34">
            <a:extLst>
              <a:ext uri="{FF2B5EF4-FFF2-40B4-BE49-F238E27FC236}">
                <a16:creationId xmlns:a16="http://schemas.microsoft.com/office/drawing/2014/main" id="{CA707051-279B-2249-22D2-C0B1F7F26871}"/>
              </a:ext>
            </a:extLst>
          </p:cNvPr>
          <p:cNvGrpSpPr/>
          <p:nvPr/>
        </p:nvGrpSpPr>
        <p:grpSpPr>
          <a:xfrm>
            <a:off x="7139940" y="1744979"/>
            <a:ext cx="1868805" cy="2205355"/>
            <a:chOff x="7139940" y="1744979"/>
            <a:chExt cx="1868805" cy="2205355"/>
          </a:xfrm>
          <a:solidFill>
            <a:schemeClr val="accent5">
              <a:lumMod val="75000"/>
            </a:schemeClr>
          </a:solidFill>
        </p:grpSpPr>
        <p:sp>
          <p:nvSpPr>
            <p:cNvPr id="80" name="object 35">
              <a:extLst>
                <a:ext uri="{FF2B5EF4-FFF2-40B4-BE49-F238E27FC236}">
                  <a16:creationId xmlns:a16="http://schemas.microsoft.com/office/drawing/2014/main" id="{70DD9B7F-B7E9-C520-0622-3BEF5BBD4935}"/>
                </a:ext>
              </a:extLst>
            </p:cNvPr>
            <p:cNvSpPr/>
            <p:nvPr/>
          </p:nvSpPr>
          <p:spPr>
            <a:xfrm>
              <a:off x="7418832" y="1744979"/>
              <a:ext cx="239268" cy="1399032"/>
            </a:xfrm>
            <a:prstGeom prst="rect">
              <a:avLst/>
            </a:prstGeom>
            <a:grpFill/>
          </p:spPr>
          <p:txBody>
            <a:bodyPr wrap="square" lIns="0" tIns="0" rIns="0" bIns="0" rtlCol="0"/>
            <a:lstStyle/>
            <a:p>
              <a:endParaRPr/>
            </a:p>
          </p:txBody>
        </p:sp>
        <p:sp>
          <p:nvSpPr>
            <p:cNvPr id="81" name="object 36">
              <a:extLst>
                <a:ext uri="{FF2B5EF4-FFF2-40B4-BE49-F238E27FC236}">
                  <a16:creationId xmlns:a16="http://schemas.microsoft.com/office/drawing/2014/main" id="{E3381DF4-1EAE-64EF-1892-2C2D66EA568D}"/>
                </a:ext>
              </a:extLst>
            </p:cNvPr>
            <p:cNvSpPr/>
            <p:nvPr/>
          </p:nvSpPr>
          <p:spPr>
            <a:xfrm>
              <a:off x="7440168" y="1766315"/>
              <a:ext cx="160020" cy="1319784"/>
            </a:xfrm>
            <a:prstGeom prst="rect">
              <a:avLst/>
            </a:prstGeom>
            <a:grpFill/>
          </p:spPr>
          <p:txBody>
            <a:bodyPr wrap="square" lIns="0" tIns="0" rIns="0" bIns="0" rtlCol="0"/>
            <a:lstStyle/>
            <a:p>
              <a:endParaRPr/>
            </a:p>
          </p:txBody>
        </p:sp>
        <p:sp>
          <p:nvSpPr>
            <p:cNvPr id="82" name="object 37">
              <a:extLst>
                <a:ext uri="{FF2B5EF4-FFF2-40B4-BE49-F238E27FC236}">
                  <a16:creationId xmlns:a16="http://schemas.microsoft.com/office/drawing/2014/main" id="{B80568F7-7D51-9B34-0FBF-49B44C1D6C19}"/>
                </a:ext>
              </a:extLst>
            </p:cNvPr>
            <p:cNvSpPr/>
            <p:nvPr/>
          </p:nvSpPr>
          <p:spPr>
            <a:xfrm>
              <a:off x="7139940" y="2807207"/>
              <a:ext cx="1851659" cy="1143000"/>
            </a:xfrm>
            <a:prstGeom prst="rect">
              <a:avLst/>
            </a:prstGeom>
            <a:grpFill/>
          </p:spPr>
          <p:txBody>
            <a:bodyPr wrap="square" lIns="0" tIns="0" rIns="0" bIns="0" rtlCol="0"/>
            <a:lstStyle/>
            <a:p>
              <a:endParaRPr/>
            </a:p>
          </p:txBody>
        </p:sp>
        <p:sp>
          <p:nvSpPr>
            <p:cNvPr id="83" name="object 38">
              <a:extLst>
                <a:ext uri="{FF2B5EF4-FFF2-40B4-BE49-F238E27FC236}">
                  <a16:creationId xmlns:a16="http://schemas.microsoft.com/office/drawing/2014/main" id="{9EC85F4B-C697-15FD-60D6-5A70C9E730CB}"/>
                </a:ext>
              </a:extLst>
            </p:cNvPr>
            <p:cNvSpPr/>
            <p:nvPr/>
          </p:nvSpPr>
          <p:spPr>
            <a:xfrm>
              <a:off x="7164324" y="3047999"/>
              <a:ext cx="1844039" cy="696468"/>
            </a:xfrm>
            <a:prstGeom prst="rect">
              <a:avLst/>
            </a:prstGeom>
            <a:grpFill/>
          </p:spPr>
          <p:txBody>
            <a:bodyPr wrap="square" lIns="0" tIns="0" rIns="0" bIns="0" rtlCol="0"/>
            <a:lstStyle/>
            <a:p>
              <a:endParaRPr/>
            </a:p>
          </p:txBody>
        </p:sp>
        <p:sp>
          <p:nvSpPr>
            <p:cNvPr id="84" name="object 39">
              <a:extLst>
                <a:ext uri="{FF2B5EF4-FFF2-40B4-BE49-F238E27FC236}">
                  <a16:creationId xmlns:a16="http://schemas.microsoft.com/office/drawing/2014/main" id="{8921F919-EB7C-E840-4B2A-59AA6C2BB46E}"/>
                </a:ext>
              </a:extLst>
            </p:cNvPr>
            <p:cNvSpPr/>
            <p:nvPr/>
          </p:nvSpPr>
          <p:spPr>
            <a:xfrm>
              <a:off x="7161276" y="2828543"/>
              <a:ext cx="1772412" cy="1063752"/>
            </a:xfrm>
            <a:prstGeom prst="rect">
              <a:avLst/>
            </a:prstGeom>
            <a:grpFill/>
          </p:spPr>
          <p:txBody>
            <a:bodyPr wrap="square" lIns="0" tIns="0" rIns="0" bIns="0" rtlCol="0"/>
            <a:lstStyle/>
            <a:p>
              <a:endParaRPr/>
            </a:p>
          </p:txBody>
        </p:sp>
      </p:grpSp>
      <p:sp>
        <p:nvSpPr>
          <p:cNvPr id="85" name="object 40">
            <a:extLst>
              <a:ext uri="{FF2B5EF4-FFF2-40B4-BE49-F238E27FC236}">
                <a16:creationId xmlns:a16="http://schemas.microsoft.com/office/drawing/2014/main" id="{BB8D72A7-2E55-BF29-2E9A-D756649F45AB}"/>
              </a:ext>
            </a:extLst>
          </p:cNvPr>
          <p:cNvSpPr txBox="1"/>
          <p:nvPr/>
        </p:nvSpPr>
        <p:spPr>
          <a:xfrm>
            <a:off x="7291578" y="3096005"/>
            <a:ext cx="1492885" cy="462915"/>
          </a:xfrm>
          <a:prstGeom prst="rect">
            <a:avLst/>
          </a:prstGeom>
        </p:spPr>
        <p:txBody>
          <a:bodyPr vert="horz" wrap="square" lIns="0" tIns="36195" rIns="0" bIns="0" rtlCol="0">
            <a:spAutoFit/>
          </a:body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a:latin typeface="Carlito"/>
              <a:cs typeface="Carlito"/>
            </a:endParaRPr>
          </a:p>
        </p:txBody>
      </p:sp>
      <p:grpSp>
        <p:nvGrpSpPr>
          <p:cNvPr id="86" name="object 41">
            <a:extLst>
              <a:ext uri="{FF2B5EF4-FFF2-40B4-BE49-F238E27FC236}">
                <a16:creationId xmlns:a16="http://schemas.microsoft.com/office/drawing/2014/main" id="{D97DFB1B-5185-215D-CE7E-7C40CEECEA95}"/>
              </a:ext>
            </a:extLst>
          </p:cNvPr>
          <p:cNvGrpSpPr/>
          <p:nvPr/>
        </p:nvGrpSpPr>
        <p:grpSpPr>
          <a:xfrm>
            <a:off x="7139940" y="1478280"/>
            <a:ext cx="2790825" cy="1143000"/>
            <a:chOff x="7139940" y="1478280"/>
            <a:chExt cx="2790825" cy="1143000"/>
          </a:xfrm>
          <a:solidFill>
            <a:schemeClr val="accent5">
              <a:lumMod val="75000"/>
            </a:schemeClr>
          </a:solidFill>
        </p:grpSpPr>
        <p:sp>
          <p:nvSpPr>
            <p:cNvPr id="87" name="object 42">
              <a:extLst>
                <a:ext uri="{FF2B5EF4-FFF2-40B4-BE49-F238E27FC236}">
                  <a16:creationId xmlns:a16="http://schemas.microsoft.com/office/drawing/2014/main" id="{DAF40A6C-E466-5EAC-786F-2DE69C080ABD}"/>
                </a:ext>
              </a:extLst>
            </p:cNvPr>
            <p:cNvSpPr/>
            <p:nvPr/>
          </p:nvSpPr>
          <p:spPr>
            <a:xfrm>
              <a:off x="7504176" y="1661160"/>
              <a:ext cx="2426207" cy="237744"/>
            </a:xfrm>
            <a:prstGeom prst="rect">
              <a:avLst/>
            </a:prstGeom>
            <a:grpFill/>
          </p:spPr>
          <p:txBody>
            <a:bodyPr wrap="square" lIns="0" tIns="0" rIns="0" bIns="0" rtlCol="0"/>
            <a:lstStyle/>
            <a:p>
              <a:endParaRPr/>
            </a:p>
          </p:txBody>
        </p:sp>
        <p:sp>
          <p:nvSpPr>
            <p:cNvPr id="88" name="object 43">
              <a:extLst>
                <a:ext uri="{FF2B5EF4-FFF2-40B4-BE49-F238E27FC236}">
                  <a16:creationId xmlns:a16="http://schemas.microsoft.com/office/drawing/2014/main" id="{A3CA4EF1-A0D8-FC78-3053-821272FADE2C}"/>
                </a:ext>
              </a:extLst>
            </p:cNvPr>
            <p:cNvSpPr/>
            <p:nvPr/>
          </p:nvSpPr>
          <p:spPr>
            <a:xfrm>
              <a:off x="7525512" y="1682496"/>
              <a:ext cx="2346959" cy="158496"/>
            </a:xfrm>
            <a:prstGeom prst="rect">
              <a:avLst/>
            </a:prstGeom>
            <a:grpFill/>
          </p:spPr>
          <p:txBody>
            <a:bodyPr wrap="square" lIns="0" tIns="0" rIns="0" bIns="0" rtlCol="0"/>
            <a:lstStyle/>
            <a:p>
              <a:endParaRPr dirty="0"/>
            </a:p>
          </p:txBody>
        </p:sp>
        <p:sp>
          <p:nvSpPr>
            <p:cNvPr id="89" name="object 44">
              <a:extLst>
                <a:ext uri="{FF2B5EF4-FFF2-40B4-BE49-F238E27FC236}">
                  <a16:creationId xmlns:a16="http://schemas.microsoft.com/office/drawing/2014/main" id="{B7EA30F4-66C7-3322-DE9C-FFD43C5AD53C}"/>
                </a:ext>
              </a:extLst>
            </p:cNvPr>
            <p:cNvSpPr/>
            <p:nvPr/>
          </p:nvSpPr>
          <p:spPr>
            <a:xfrm>
              <a:off x="7139940" y="1478280"/>
              <a:ext cx="1851659" cy="1143000"/>
            </a:xfrm>
            <a:prstGeom prst="rect">
              <a:avLst/>
            </a:prstGeom>
            <a:grpFill/>
          </p:spPr>
          <p:txBody>
            <a:bodyPr wrap="square" lIns="0" tIns="0" rIns="0" bIns="0" rtlCol="0"/>
            <a:lstStyle/>
            <a:p>
              <a:endParaRPr/>
            </a:p>
          </p:txBody>
        </p:sp>
        <p:sp>
          <p:nvSpPr>
            <p:cNvPr id="90" name="object 45">
              <a:extLst>
                <a:ext uri="{FF2B5EF4-FFF2-40B4-BE49-F238E27FC236}">
                  <a16:creationId xmlns:a16="http://schemas.microsoft.com/office/drawing/2014/main" id="{D487079D-A6AD-0C43-23EF-66738643FE24}"/>
                </a:ext>
              </a:extLst>
            </p:cNvPr>
            <p:cNvSpPr/>
            <p:nvPr/>
          </p:nvSpPr>
          <p:spPr>
            <a:xfrm>
              <a:off x="7226808" y="1615440"/>
              <a:ext cx="1717548" cy="903731"/>
            </a:xfrm>
            <a:prstGeom prst="rect">
              <a:avLst/>
            </a:prstGeom>
            <a:grpFill/>
          </p:spPr>
          <p:txBody>
            <a:bodyPr wrap="square" lIns="0" tIns="0" rIns="0" bIns="0" rtlCol="0"/>
            <a:lstStyle/>
            <a:p>
              <a:endParaRPr/>
            </a:p>
          </p:txBody>
        </p:sp>
        <p:sp>
          <p:nvSpPr>
            <p:cNvPr id="91" name="object 46">
              <a:extLst>
                <a:ext uri="{FF2B5EF4-FFF2-40B4-BE49-F238E27FC236}">
                  <a16:creationId xmlns:a16="http://schemas.microsoft.com/office/drawing/2014/main" id="{0D409966-32D7-C81C-FF29-B6EBD81D79DF}"/>
                </a:ext>
              </a:extLst>
            </p:cNvPr>
            <p:cNvSpPr/>
            <p:nvPr/>
          </p:nvSpPr>
          <p:spPr>
            <a:xfrm>
              <a:off x="7161276" y="1499616"/>
              <a:ext cx="1772412" cy="1063752"/>
            </a:xfrm>
            <a:prstGeom prst="rect">
              <a:avLst/>
            </a:prstGeom>
            <a:grpFill/>
          </p:spPr>
          <p:txBody>
            <a:bodyPr wrap="square" lIns="0" tIns="0" rIns="0" bIns="0" rtlCol="0"/>
            <a:lstStyle/>
            <a:p>
              <a:endParaRPr/>
            </a:p>
          </p:txBody>
        </p:sp>
      </p:grpSp>
      <p:sp>
        <p:nvSpPr>
          <p:cNvPr id="92" name="object 47">
            <a:extLst>
              <a:ext uri="{FF2B5EF4-FFF2-40B4-BE49-F238E27FC236}">
                <a16:creationId xmlns:a16="http://schemas.microsoft.com/office/drawing/2014/main" id="{B986DC19-73E2-D1A5-9B31-B644F64CC2E8}"/>
              </a:ext>
            </a:extLst>
          </p:cNvPr>
          <p:cNvSpPr txBox="1">
            <a:spLocks/>
          </p:cNvSpPr>
          <p:nvPr/>
        </p:nvSpPr>
        <p:spPr>
          <a:xfrm>
            <a:off x="7354061" y="1660905"/>
            <a:ext cx="1373505" cy="673100"/>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dirty="0">
                <a:solidFill>
                  <a:srgbClr val="FFFFFF"/>
                </a:solidFill>
                <a:latin typeface="Carlito"/>
                <a:cs typeface="Carlito"/>
              </a:rPr>
              <a:t>Filter </a:t>
            </a:r>
            <a:r>
              <a:rPr lang="en-US" sz="1500" spc="-10" dirty="0">
                <a:solidFill>
                  <a:srgbClr val="FFFFFF"/>
                </a:solidFill>
                <a:latin typeface="Carlito"/>
                <a:cs typeface="Carlito"/>
              </a:rPr>
              <a:t>data to</a:t>
            </a:r>
            <a:r>
              <a:rPr lang="en-US" sz="1500" spc="-204" dirty="0">
                <a:solidFill>
                  <a:srgbClr val="FFFFFF"/>
                </a:solidFill>
                <a:latin typeface="Carlito"/>
                <a:cs typeface="Carlito"/>
              </a:rPr>
              <a:t> </a:t>
            </a:r>
            <a:r>
              <a:rPr lang="en-US" sz="1500" spc="-5" dirty="0">
                <a:solidFill>
                  <a:srgbClr val="FFFFFF"/>
                </a:solidFill>
                <a:latin typeface="Carlito"/>
                <a:cs typeface="Carlito"/>
              </a:rPr>
              <a:t>only  </a:t>
            </a:r>
            <a:r>
              <a:rPr lang="en-US" sz="1500" dirty="0">
                <a:solidFill>
                  <a:srgbClr val="FFFFFF"/>
                </a:solidFill>
                <a:latin typeface="Carlito"/>
                <a:cs typeface="Carlito"/>
              </a:rPr>
              <a:t>include </a:t>
            </a:r>
            <a:r>
              <a:rPr lang="en-US" sz="1500" spc="-20" dirty="0">
                <a:solidFill>
                  <a:srgbClr val="FFFFFF"/>
                </a:solidFill>
                <a:latin typeface="Carlito"/>
                <a:cs typeface="Carlito"/>
              </a:rPr>
              <a:t>Falcon </a:t>
            </a:r>
            <a:r>
              <a:rPr lang="en-US" sz="1500" dirty="0">
                <a:solidFill>
                  <a:srgbClr val="FFFFFF"/>
                </a:solidFill>
                <a:latin typeface="Carlito"/>
                <a:cs typeface="Carlito"/>
              </a:rPr>
              <a:t>9  launches</a:t>
            </a:r>
            <a:endParaRPr lang="en-US" sz="1500" dirty="0">
              <a:latin typeface="Carlito"/>
              <a:cs typeface="Carlito"/>
            </a:endParaRPr>
          </a:p>
        </p:txBody>
      </p:sp>
      <p:grpSp>
        <p:nvGrpSpPr>
          <p:cNvPr id="93" name="object 48">
            <a:extLst>
              <a:ext uri="{FF2B5EF4-FFF2-40B4-BE49-F238E27FC236}">
                <a16:creationId xmlns:a16="http://schemas.microsoft.com/office/drawing/2014/main" id="{3A5B7FC4-FFC7-B2FB-A448-00502CF466F7}"/>
              </a:ext>
            </a:extLst>
          </p:cNvPr>
          <p:cNvGrpSpPr/>
          <p:nvPr/>
        </p:nvGrpSpPr>
        <p:grpSpPr>
          <a:xfrm>
            <a:off x="9496043" y="1478280"/>
            <a:ext cx="1894839" cy="1143000"/>
            <a:chOff x="9496043" y="1478280"/>
            <a:chExt cx="1894839" cy="1143000"/>
          </a:xfrm>
          <a:solidFill>
            <a:schemeClr val="accent5">
              <a:lumMod val="75000"/>
            </a:schemeClr>
          </a:solidFill>
        </p:grpSpPr>
        <p:sp>
          <p:nvSpPr>
            <p:cNvPr id="94" name="object 49">
              <a:extLst>
                <a:ext uri="{FF2B5EF4-FFF2-40B4-BE49-F238E27FC236}">
                  <a16:creationId xmlns:a16="http://schemas.microsoft.com/office/drawing/2014/main" id="{D12D4925-8D98-8555-A424-15E23DCAFA58}"/>
                </a:ext>
              </a:extLst>
            </p:cNvPr>
            <p:cNvSpPr/>
            <p:nvPr/>
          </p:nvSpPr>
          <p:spPr>
            <a:xfrm>
              <a:off x="9496043" y="1478280"/>
              <a:ext cx="1851659" cy="1143000"/>
            </a:xfrm>
            <a:prstGeom prst="rect">
              <a:avLst/>
            </a:prstGeom>
            <a:grpFill/>
          </p:spPr>
          <p:txBody>
            <a:bodyPr wrap="square" lIns="0" tIns="0" rIns="0" bIns="0" rtlCol="0"/>
            <a:lstStyle/>
            <a:p>
              <a:endParaRPr/>
            </a:p>
          </p:txBody>
        </p:sp>
        <p:sp>
          <p:nvSpPr>
            <p:cNvPr id="95" name="object 50">
              <a:extLst>
                <a:ext uri="{FF2B5EF4-FFF2-40B4-BE49-F238E27FC236}">
                  <a16:creationId xmlns:a16="http://schemas.microsoft.com/office/drawing/2014/main" id="{110C1D20-C83A-A3C7-F71B-97E5E3BACC95}"/>
                </a:ext>
              </a:extLst>
            </p:cNvPr>
            <p:cNvSpPr/>
            <p:nvPr/>
          </p:nvSpPr>
          <p:spPr>
            <a:xfrm>
              <a:off x="9497567" y="1615440"/>
              <a:ext cx="1892807" cy="903731"/>
            </a:xfrm>
            <a:prstGeom prst="rect">
              <a:avLst/>
            </a:prstGeom>
            <a:grpFill/>
          </p:spPr>
          <p:txBody>
            <a:bodyPr wrap="square" lIns="0" tIns="0" rIns="0" bIns="0" rtlCol="0"/>
            <a:lstStyle/>
            <a:p>
              <a:endParaRPr/>
            </a:p>
          </p:txBody>
        </p:sp>
        <p:sp>
          <p:nvSpPr>
            <p:cNvPr id="96" name="object 51">
              <a:extLst>
                <a:ext uri="{FF2B5EF4-FFF2-40B4-BE49-F238E27FC236}">
                  <a16:creationId xmlns:a16="http://schemas.microsoft.com/office/drawing/2014/main" id="{CEBFBEAD-A867-05B0-A6D8-BF422D3F3507}"/>
                </a:ext>
              </a:extLst>
            </p:cNvPr>
            <p:cNvSpPr/>
            <p:nvPr/>
          </p:nvSpPr>
          <p:spPr>
            <a:xfrm>
              <a:off x="9517379" y="1499616"/>
              <a:ext cx="1772412" cy="1063752"/>
            </a:xfrm>
            <a:prstGeom prst="rect">
              <a:avLst/>
            </a:prstGeom>
            <a:grpFill/>
          </p:spPr>
          <p:txBody>
            <a:bodyPr wrap="square" lIns="0" tIns="0" rIns="0" bIns="0" rtlCol="0"/>
            <a:lstStyle/>
            <a:p>
              <a:endParaRPr/>
            </a:p>
          </p:txBody>
        </p:sp>
      </p:grpSp>
      <p:sp>
        <p:nvSpPr>
          <p:cNvPr id="97" name="object 52">
            <a:extLst>
              <a:ext uri="{FF2B5EF4-FFF2-40B4-BE49-F238E27FC236}">
                <a16:creationId xmlns:a16="http://schemas.microsoft.com/office/drawing/2014/main" id="{A8875BCC-809A-E0B1-009B-58F44EE807AC}"/>
              </a:ext>
            </a:extLst>
          </p:cNvPr>
          <p:cNvSpPr txBox="1"/>
          <p:nvPr/>
        </p:nvSpPr>
        <p:spPr>
          <a:xfrm>
            <a:off x="9640316" y="1660905"/>
            <a:ext cx="1539240" cy="670560"/>
          </a:xfrm>
          <a:prstGeom prst="rect">
            <a:avLst/>
          </a:prstGeom>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a:latin typeface="Carlito"/>
              <a:cs typeface="Carlito"/>
            </a:endParaRPr>
          </a:p>
        </p:txBody>
      </p:sp>
    </p:spTree>
    <p:extLst>
      <p:ext uri="{BB962C8B-B14F-4D97-AF65-F5344CB8AC3E}">
        <p14:creationId xmlns:p14="http://schemas.microsoft.com/office/powerpoint/2010/main" val="1133984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a:extLst>
              <a:ext uri="{FF2B5EF4-FFF2-40B4-BE49-F238E27FC236}">
                <a16:creationId xmlns:a16="http://schemas.microsoft.com/office/drawing/2014/main" id="{38D6BA02-984F-1AE0-0F55-382E5C83F3C8}"/>
              </a:ext>
            </a:extLst>
          </p:cNvPr>
          <p:cNvGrpSpPr/>
          <p:nvPr/>
        </p:nvGrpSpPr>
        <p:grpSpPr>
          <a:xfrm>
            <a:off x="0" y="0"/>
            <a:ext cx="4104004" cy="6858000"/>
            <a:chOff x="0" y="0"/>
            <a:chExt cx="4104004" cy="6858000"/>
          </a:xfrm>
          <a:solidFill>
            <a:schemeClr val="accent1">
              <a:lumMod val="75000"/>
            </a:schemeClr>
          </a:solidFill>
        </p:grpSpPr>
        <p:sp>
          <p:nvSpPr>
            <p:cNvPr id="3" name="object 3">
              <a:extLst>
                <a:ext uri="{FF2B5EF4-FFF2-40B4-BE49-F238E27FC236}">
                  <a16:creationId xmlns:a16="http://schemas.microsoft.com/office/drawing/2014/main" id="{B78990D3-C08B-F6FD-686E-791A5FB2D837}"/>
                </a:ext>
              </a:extLst>
            </p:cNvPr>
            <p:cNvSpPr/>
            <p:nvPr/>
          </p:nvSpPr>
          <p:spPr>
            <a:xfrm>
              <a:off x="0" y="0"/>
              <a:ext cx="4050665" cy="6858000"/>
            </a:xfrm>
            <a:custGeom>
              <a:avLst/>
              <a:gdLst/>
              <a:ahLst/>
              <a:cxnLst/>
              <a:rect l="l" t="t" r="r" b="b"/>
              <a:pathLst>
                <a:path w="4050665" h="6858000">
                  <a:moveTo>
                    <a:pt x="4050284" y="0"/>
                  </a:moveTo>
                  <a:lnTo>
                    <a:pt x="0" y="0"/>
                  </a:lnTo>
                  <a:lnTo>
                    <a:pt x="0" y="6858000"/>
                  </a:lnTo>
                  <a:lnTo>
                    <a:pt x="4050284" y="6858000"/>
                  </a:lnTo>
                  <a:lnTo>
                    <a:pt x="4050284" y="0"/>
                  </a:lnTo>
                  <a:close/>
                </a:path>
              </a:pathLst>
            </a:custGeom>
            <a:grpFill/>
          </p:spPr>
          <p:txBody>
            <a:bodyPr wrap="square" lIns="0" tIns="0" rIns="0" bIns="0" rtlCol="0"/>
            <a:lstStyle/>
            <a:p>
              <a:endParaRPr dirty="0"/>
            </a:p>
          </p:txBody>
        </p:sp>
        <p:sp>
          <p:nvSpPr>
            <p:cNvPr id="4" name="object 4">
              <a:extLst>
                <a:ext uri="{FF2B5EF4-FFF2-40B4-BE49-F238E27FC236}">
                  <a16:creationId xmlns:a16="http://schemas.microsoft.com/office/drawing/2014/main" id="{6B280496-12CD-AD1B-189D-6E059DF76BA7}"/>
                </a:ext>
              </a:extLst>
            </p:cNvPr>
            <p:cNvSpPr/>
            <p:nvPr/>
          </p:nvSpPr>
          <p:spPr>
            <a:xfrm>
              <a:off x="4040123" y="0"/>
              <a:ext cx="64135" cy="6858000"/>
            </a:xfrm>
            <a:custGeom>
              <a:avLst/>
              <a:gdLst/>
              <a:ahLst/>
              <a:cxnLst/>
              <a:rect l="l" t="t" r="r" b="b"/>
              <a:pathLst>
                <a:path w="64135" h="6858000">
                  <a:moveTo>
                    <a:pt x="63880" y="0"/>
                  </a:moveTo>
                  <a:lnTo>
                    <a:pt x="0" y="0"/>
                  </a:lnTo>
                  <a:lnTo>
                    <a:pt x="0" y="6858000"/>
                  </a:lnTo>
                  <a:lnTo>
                    <a:pt x="63880" y="6858000"/>
                  </a:lnTo>
                  <a:lnTo>
                    <a:pt x="63880" y="0"/>
                  </a:lnTo>
                  <a:close/>
                </a:path>
              </a:pathLst>
            </a:custGeom>
            <a:grpFill/>
          </p:spPr>
          <p:txBody>
            <a:bodyPr wrap="square" lIns="0" tIns="0" rIns="0" bIns="0" rtlCol="0"/>
            <a:lstStyle/>
            <a:p>
              <a:endParaRPr/>
            </a:p>
          </p:txBody>
        </p:sp>
      </p:grpSp>
      <p:sp>
        <p:nvSpPr>
          <p:cNvPr id="5" name="object 5">
            <a:extLst>
              <a:ext uri="{FF2B5EF4-FFF2-40B4-BE49-F238E27FC236}">
                <a16:creationId xmlns:a16="http://schemas.microsoft.com/office/drawing/2014/main" id="{C490BF75-C1EB-1BE4-0AE8-4C2FFA2A3E4C}"/>
              </a:ext>
            </a:extLst>
          </p:cNvPr>
          <p:cNvSpPr txBox="1"/>
          <p:nvPr/>
        </p:nvSpPr>
        <p:spPr>
          <a:xfrm>
            <a:off x="535635" y="1760982"/>
            <a:ext cx="3016885" cy="1045210"/>
          </a:xfrm>
          <a:prstGeom prst="rect">
            <a:avLst/>
          </a:prstGeom>
          <a:solidFill>
            <a:schemeClr val="accent1">
              <a:lumMod val="75000"/>
            </a:schemeClr>
          </a:solidFill>
        </p:spPr>
        <p:txBody>
          <a:bodyPr vert="horz" wrap="square" lIns="0" tIns="12700" rIns="0" bIns="0" rtlCol="0">
            <a:spAutoFit/>
          </a:bodyPr>
          <a:lstStyle/>
          <a:p>
            <a:pPr marL="12700">
              <a:lnSpc>
                <a:spcPts val="4015"/>
              </a:lnSpc>
              <a:spcBef>
                <a:spcPts val="100"/>
              </a:spcBef>
            </a:pPr>
            <a:r>
              <a:rPr sz="3600" spc="-280" dirty="0">
                <a:solidFill>
                  <a:srgbClr val="FFFFFF"/>
                </a:solidFill>
                <a:latin typeface="Arial"/>
                <a:cs typeface="Arial"/>
              </a:rPr>
              <a:t>Data </a:t>
            </a:r>
            <a:r>
              <a:rPr sz="3600" spc="-185" dirty="0">
                <a:solidFill>
                  <a:srgbClr val="FFFFFF"/>
                </a:solidFill>
                <a:latin typeface="Arial"/>
                <a:cs typeface="Arial"/>
              </a:rPr>
              <a:t>Collection</a:t>
            </a:r>
            <a:r>
              <a:rPr sz="3600" spc="-525" dirty="0">
                <a:solidFill>
                  <a:srgbClr val="FFFFFF"/>
                </a:solidFill>
                <a:latin typeface="Arial"/>
                <a:cs typeface="Arial"/>
              </a:rPr>
              <a:t> </a:t>
            </a:r>
            <a:r>
              <a:rPr sz="3600" spc="-210" dirty="0">
                <a:solidFill>
                  <a:srgbClr val="FFFFFF"/>
                </a:solidFill>
                <a:latin typeface="Arial"/>
                <a:cs typeface="Arial"/>
              </a:rPr>
              <a:t>–</a:t>
            </a:r>
            <a:endParaRPr sz="3600">
              <a:latin typeface="Arial"/>
              <a:cs typeface="Arial"/>
            </a:endParaRPr>
          </a:p>
          <a:p>
            <a:pPr marL="12700">
              <a:lnSpc>
                <a:spcPts val="4015"/>
              </a:lnSpc>
            </a:pPr>
            <a:r>
              <a:rPr sz="3600" spc="-300" dirty="0">
                <a:solidFill>
                  <a:srgbClr val="FFFFFF"/>
                </a:solidFill>
                <a:latin typeface="Arial"/>
                <a:cs typeface="Arial"/>
              </a:rPr>
              <a:t>Web</a:t>
            </a:r>
            <a:r>
              <a:rPr sz="3600" spc="-380" dirty="0">
                <a:solidFill>
                  <a:srgbClr val="FFFFFF"/>
                </a:solidFill>
                <a:latin typeface="Arial"/>
                <a:cs typeface="Arial"/>
              </a:rPr>
              <a:t> </a:t>
            </a:r>
            <a:r>
              <a:rPr sz="3600" spc="-300" dirty="0">
                <a:solidFill>
                  <a:srgbClr val="FFFFFF"/>
                </a:solidFill>
                <a:latin typeface="Arial"/>
                <a:cs typeface="Arial"/>
              </a:rPr>
              <a:t>Scraping</a:t>
            </a:r>
            <a:endParaRPr sz="3600">
              <a:latin typeface="Arial"/>
              <a:cs typeface="Arial"/>
            </a:endParaRPr>
          </a:p>
        </p:txBody>
      </p:sp>
      <p:grpSp>
        <p:nvGrpSpPr>
          <p:cNvPr id="6" name="object 6">
            <a:extLst>
              <a:ext uri="{FF2B5EF4-FFF2-40B4-BE49-F238E27FC236}">
                <a16:creationId xmlns:a16="http://schemas.microsoft.com/office/drawing/2014/main" id="{45922590-E908-8B46-9DB8-31475515D4D1}"/>
              </a:ext>
            </a:extLst>
          </p:cNvPr>
          <p:cNvGrpSpPr/>
          <p:nvPr/>
        </p:nvGrpSpPr>
        <p:grpSpPr>
          <a:xfrm>
            <a:off x="5111496" y="713231"/>
            <a:ext cx="2621280" cy="2318385"/>
            <a:chOff x="5111496" y="713231"/>
            <a:chExt cx="2621280" cy="2318385"/>
          </a:xfrm>
          <a:solidFill>
            <a:schemeClr val="accent5">
              <a:lumMod val="75000"/>
            </a:schemeClr>
          </a:solidFill>
        </p:grpSpPr>
        <p:sp>
          <p:nvSpPr>
            <p:cNvPr id="7" name="object 7">
              <a:extLst>
                <a:ext uri="{FF2B5EF4-FFF2-40B4-BE49-F238E27FC236}">
                  <a16:creationId xmlns:a16="http://schemas.microsoft.com/office/drawing/2014/main" id="{3392344C-64AB-97A9-FCC5-C8ABED8C8FAD}"/>
                </a:ext>
              </a:extLst>
            </p:cNvPr>
            <p:cNvSpPr/>
            <p:nvPr/>
          </p:nvSpPr>
          <p:spPr>
            <a:xfrm>
              <a:off x="5506212" y="1098804"/>
              <a:ext cx="304800" cy="1932432"/>
            </a:xfrm>
            <a:prstGeom prst="rect">
              <a:avLst/>
            </a:prstGeom>
            <a:grpFill/>
          </p:spPr>
          <p:txBody>
            <a:bodyPr wrap="square" lIns="0" tIns="0" rIns="0" bIns="0" rtlCol="0"/>
            <a:lstStyle/>
            <a:p>
              <a:endParaRPr/>
            </a:p>
          </p:txBody>
        </p:sp>
        <p:sp>
          <p:nvSpPr>
            <p:cNvPr id="8" name="object 8">
              <a:extLst>
                <a:ext uri="{FF2B5EF4-FFF2-40B4-BE49-F238E27FC236}">
                  <a16:creationId xmlns:a16="http://schemas.microsoft.com/office/drawing/2014/main" id="{3C580F43-E2C1-51BB-7BFF-E798E635661C}"/>
                </a:ext>
              </a:extLst>
            </p:cNvPr>
            <p:cNvSpPr/>
            <p:nvPr/>
          </p:nvSpPr>
          <p:spPr>
            <a:xfrm>
              <a:off x="5527548" y="1110995"/>
              <a:ext cx="225551" cy="1862327"/>
            </a:xfrm>
            <a:prstGeom prst="rect">
              <a:avLst/>
            </a:prstGeom>
            <a:grpFill/>
          </p:spPr>
          <p:txBody>
            <a:bodyPr wrap="square" lIns="0" tIns="0" rIns="0" bIns="0" rtlCol="0"/>
            <a:lstStyle/>
            <a:p>
              <a:endParaRPr/>
            </a:p>
          </p:txBody>
        </p:sp>
        <p:sp>
          <p:nvSpPr>
            <p:cNvPr id="9" name="object 9">
              <a:extLst>
                <a:ext uri="{FF2B5EF4-FFF2-40B4-BE49-F238E27FC236}">
                  <a16:creationId xmlns:a16="http://schemas.microsoft.com/office/drawing/2014/main" id="{FB8AFDA8-601F-C720-7A75-C133428C925D}"/>
                </a:ext>
              </a:extLst>
            </p:cNvPr>
            <p:cNvSpPr/>
            <p:nvPr/>
          </p:nvSpPr>
          <p:spPr>
            <a:xfrm>
              <a:off x="5111496" y="713231"/>
              <a:ext cx="2580131" cy="1580388"/>
            </a:xfrm>
            <a:prstGeom prst="rect">
              <a:avLst/>
            </a:prstGeom>
            <a:grpFill/>
          </p:spPr>
          <p:txBody>
            <a:bodyPr wrap="square" lIns="0" tIns="0" rIns="0" bIns="0" rtlCol="0"/>
            <a:lstStyle/>
            <a:p>
              <a:endParaRPr/>
            </a:p>
          </p:txBody>
        </p:sp>
        <p:sp>
          <p:nvSpPr>
            <p:cNvPr id="10" name="object 10">
              <a:extLst>
                <a:ext uri="{FF2B5EF4-FFF2-40B4-BE49-F238E27FC236}">
                  <a16:creationId xmlns:a16="http://schemas.microsoft.com/office/drawing/2014/main" id="{60CFB24E-FEF6-7A09-7153-3BFA6DE7425F}"/>
                </a:ext>
              </a:extLst>
            </p:cNvPr>
            <p:cNvSpPr/>
            <p:nvPr/>
          </p:nvSpPr>
          <p:spPr>
            <a:xfrm>
              <a:off x="5134356" y="1037843"/>
              <a:ext cx="2598420" cy="981455"/>
            </a:xfrm>
            <a:prstGeom prst="rect">
              <a:avLst/>
            </a:prstGeom>
            <a:grpFill/>
          </p:spPr>
          <p:txBody>
            <a:bodyPr wrap="square" lIns="0" tIns="0" rIns="0" bIns="0" rtlCol="0"/>
            <a:lstStyle/>
            <a:p>
              <a:endParaRPr/>
            </a:p>
          </p:txBody>
        </p:sp>
        <p:sp>
          <p:nvSpPr>
            <p:cNvPr id="11" name="object 11">
              <a:extLst>
                <a:ext uri="{FF2B5EF4-FFF2-40B4-BE49-F238E27FC236}">
                  <a16:creationId xmlns:a16="http://schemas.microsoft.com/office/drawing/2014/main" id="{377875BB-ACAE-B60E-64EC-D7F5A873527D}"/>
                </a:ext>
              </a:extLst>
            </p:cNvPr>
            <p:cNvSpPr/>
            <p:nvPr/>
          </p:nvSpPr>
          <p:spPr>
            <a:xfrm>
              <a:off x="5132832" y="734567"/>
              <a:ext cx="2500884" cy="1501139"/>
            </a:xfrm>
            <a:prstGeom prst="rect">
              <a:avLst/>
            </a:prstGeom>
            <a:grpFill/>
          </p:spPr>
          <p:txBody>
            <a:bodyPr wrap="square" lIns="0" tIns="0" rIns="0" bIns="0" rtlCol="0"/>
            <a:lstStyle/>
            <a:p>
              <a:endParaRPr/>
            </a:p>
          </p:txBody>
        </p:sp>
      </p:grpSp>
      <p:sp>
        <p:nvSpPr>
          <p:cNvPr id="12" name="object 12">
            <a:extLst>
              <a:ext uri="{FF2B5EF4-FFF2-40B4-BE49-F238E27FC236}">
                <a16:creationId xmlns:a16="http://schemas.microsoft.com/office/drawing/2014/main" id="{CE2E3F7B-5F09-79FC-627B-518982B0B6B9}"/>
              </a:ext>
            </a:extLst>
          </p:cNvPr>
          <p:cNvSpPr txBox="1"/>
          <p:nvPr/>
        </p:nvSpPr>
        <p:spPr>
          <a:xfrm>
            <a:off x="5314569" y="1104137"/>
            <a:ext cx="2121535" cy="665480"/>
          </a:xfrm>
          <a:prstGeom prst="rect">
            <a:avLst/>
          </a:prstGeom>
          <a:solidFill>
            <a:schemeClr val="accent5">
              <a:lumMod val="75000"/>
            </a:schemeClr>
          </a:solidFill>
        </p:spPr>
        <p:txBody>
          <a:bodyPr vert="horz" wrap="square" lIns="0" tIns="12065" rIns="0" bIns="0" rtlCol="0">
            <a:spAutoFit/>
          </a:bodyPr>
          <a:lstStyle/>
          <a:p>
            <a:pPr algn="ctr">
              <a:lnSpc>
                <a:spcPts val="2520"/>
              </a:lnSpc>
              <a:spcBef>
                <a:spcPts val="95"/>
              </a:spcBef>
            </a:pPr>
            <a:r>
              <a:rPr sz="2200" spc="-25" dirty="0">
                <a:solidFill>
                  <a:srgbClr val="FFFFFF"/>
                </a:solidFill>
                <a:latin typeface="Carlito"/>
                <a:cs typeface="Carlito"/>
              </a:rPr>
              <a:t>Request</a:t>
            </a:r>
            <a:r>
              <a:rPr sz="2200" spc="-114" dirty="0">
                <a:solidFill>
                  <a:srgbClr val="FFFFFF"/>
                </a:solidFill>
                <a:latin typeface="Carlito"/>
                <a:cs typeface="Carlito"/>
              </a:rPr>
              <a:t> </a:t>
            </a:r>
            <a:r>
              <a:rPr sz="2200" spc="-5" dirty="0">
                <a:solidFill>
                  <a:srgbClr val="FFFFFF"/>
                </a:solidFill>
                <a:latin typeface="Carlito"/>
                <a:cs typeface="Carlito"/>
              </a:rPr>
              <a:t>Wikipedia</a:t>
            </a:r>
            <a:endParaRPr sz="2200">
              <a:latin typeface="Carlito"/>
              <a:cs typeface="Carlito"/>
            </a:endParaRPr>
          </a:p>
          <a:p>
            <a:pPr marL="13335" algn="ctr">
              <a:lnSpc>
                <a:spcPts val="2520"/>
              </a:lnSpc>
            </a:pPr>
            <a:r>
              <a:rPr sz="2200" spc="-25" dirty="0">
                <a:solidFill>
                  <a:srgbClr val="FFFFFF"/>
                </a:solidFill>
                <a:latin typeface="Carlito"/>
                <a:cs typeface="Carlito"/>
              </a:rPr>
              <a:t>html</a:t>
            </a:r>
            <a:endParaRPr sz="2200">
              <a:latin typeface="Carlito"/>
              <a:cs typeface="Carlito"/>
            </a:endParaRPr>
          </a:p>
        </p:txBody>
      </p:sp>
      <p:grpSp>
        <p:nvGrpSpPr>
          <p:cNvPr id="13" name="object 13">
            <a:extLst>
              <a:ext uri="{FF2B5EF4-FFF2-40B4-BE49-F238E27FC236}">
                <a16:creationId xmlns:a16="http://schemas.microsoft.com/office/drawing/2014/main" id="{6DE83F05-9701-3AFC-3C72-B874A8D49AA9}"/>
              </a:ext>
            </a:extLst>
          </p:cNvPr>
          <p:cNvGrpSpPr/>
          <p:nvPr/>
        </p:nvGrpSpPr>
        <p:grpSpPr>
          <a:xfrm>
            <a:off x="5111496" y="2589276"/>
            <a:ext cx="2580640" cy="2318385"/>
            <a:chOff x="5111496" y="2589276"/>
            <a:chExt cx="2580640" cy="2318385"/>
          </a:xfrm>
          <a:solidFill>
            <a:schemeClr val="accent5">
              <a:lumMod val="75000"/>
            </a:schemeClr>
          </a:solidFill>
        </p:grpSpPr>
        <p:sp>
          <p:nvSpPr>
            <p:cNvPr id="14" name="object 14">
              <a:extLst>
                <a:ext uri="{FF2B5EF4-FFF2-40B4-BE49-F238E27FC236}">
                  <a16:creationId xmlns:a16="http://schemas.microsoft.com/office/drawing/2014/main" id="{AD5CBB5F-C56E-3BD0-63FD-7DB3D54B2D4C}"/>
                </a:ext>
              </a:extLst>
            </p:cNvPr>
            <p:cNvSpPr/>
            <p:nvPr/>
          </p:nvSpPr>
          <p:spPr>
            <a:xfrm>
              <a:off x="5506212" y="2965704"/>
              <a:ext cx="304800" cy="1941576"/>
            </a:xfrm>
            <a:prstGeom prst="rect">
              <a:avLst/>
            </a:prstGeom>
            <a:grpFill/>
          </p:spPr>
          <p:txBody>
            <a:bodyPr wrap="square" lIns="0" tIns="0" rIns="0" bIns="0" rtlCol="0"/>
            <a:lstStyle/>
            <a:p>
              <a:endParaRPr/>
            </a:p>
          </p:txBody>
        </p:sp>
        <p:sp>
          <p:nvSpPr>
            <p:cNvPr id="15" name="object 15">
              <a:extLst>
                <a:ext uri="{FF2B5EF4-FFF2-40B4-BE49-F238E27FC236}">
                  <a16:creationId xmlns:a16="http://schemas.microsoft.com/office/drawing/2014/main" id="{75775FC1-15D2-BA47-A30F-25DB21B8248D}"/>
                </a:ext>
              </a:extLst>
            </p:cNvPr>
            <p:cNvSpPr/>
            <p:nvPr/>
          </p:nvSpPr>
          <p:spPr>
            <a:xfrm>
              <a:off x="5527548" y="2987040"/>
              <a:ext cx="225551" cy="1862327"/>
            </a:xfrm>
            <a:prstGeom prst="rect">
              <a:avLst/>
            </a:prstGeom>
            <a:grpFill/>
          </p:spPr>
          <p:txBody>
            <a:bodyPr wrap="square" lIns="0" tIns="0" rIns="0" bIns="0" rtlCol="0"/>
            <a:lstStyle/>
            <a:p>
              <a:endParaRPr/>
            </a:p>
          </p:txBody>
        </p:sp>
        <p:sp>
          <p:nvSpPr>
            <p:cNvPr id="16" name="object 16">
              <a:extLst>
                <a:ext uri="{FF2B5EF4-FFF2-40B4-BE49-F238E27FC236}">
                  <a16:creationId xmlns:a16="http://schemas.microsoft.com/office/drawing/2014/main" id="{FAA3D74C-D2C5-8A92-560B-DD359FFFF478}"/>
                </a:ext>
              </a:extLst>
            </p:cNvPr>
            <p:cNvSpPr/>
            <p:nvPr/>
          </p:nvSpPr>
          <p:spPr>
            <a:xfrm>
              <a:off x="5111496" y="2589276"/>
              <a:ext cx="2580131" cy="1580388"/>
            </a:xfrm>
            <a:prstGeom prst="rect">
              <a:avLst/>
            </a:prstGeom>
            <a:grpFill/>
          </p:spPr>
          <p:txBody>
            <a:bodyPr wrap="square" lIns="0" tIns="0" rIns="0" bIns="0" rtlCol="0"/>
            <a:lstStyle/>
            <a:p>
              <a:endParaRPr/>
            </a:p>
          </p:txBody>
        </p:sp>
        <p:sp>
          <p:nvSpPr>
            <p:cNvPr id="17" name="object 17">
              <a:extLst>
                <a:ext uri="{FF2B5EF4-FFF2-40B4-BE49-F238E27FC236}">
                  <a16:creationId xmlns:a16="http://schemas.microsoft.com/office/drawing/2014/main" id="{6D4D6FB2-3563-A7ED-A4DB-FFB149FB7E9A}"/>
                </a:ext>
              </a:extLst>
            </p:cNvPr>
            <p:cNvSpPr/>
            <p:nvPr/>
          </p:nvSpPr>
          <p:spPr>
            <a:xfrm>
              <a:off x="5334000" y="2913888"/>
              <a:ext cx="2135124" cy="981456"/>
            </a:xfrm>
            <a:prstGeom prst="rect">
              <a:avLst/>
            </a:prstGeom>
            <a:grpFill/>
          </p:spPr>
          <p:txBody>
            <a:bodyPr wrap="square" lIns="0" tIns="0" rIns="0" bIns="0" rtlCol="0"/>
            <a:lstStyle/>
            <a:p>
              <a:endParaRPr/>
            </a:p>
          </p:txBody>
        </p:sp>
        <p:sp>
          <p:nvSpPr>
            <p:cNvPr id="18" name="object 18">
              <a:extLst>
                <a:ext uri="{FF2B5EF4-FFF2-40B4-BE49-F238E27FC236}">
                  <a16:creationId xmlns:a16="http://schemas.microsoft.com/office/drawing/2014/main" id="{B680CE7B-5130-01BD-4BEB-284578B2E8C6}"/>
                </a:ext>
              </a:extLst>
            </p:cNvPr>
            <p:cNvSpPr/>
            <p:nvPr/>
          </p:nvSpPr>
          <p:spPr>
            <a:xfrm>
              <a:off x="5132832" y="2610612"/>
              <a:ext cx="2500884" cy="1501139"/>
            </a:xfrm>
            <a:prstGeom prst="rect">
              <a:avLst/>
            </a:prstGeom>
            <a:grpFill/>
          </p:spPr>
          <p:txBody>
            <a:bodyPr wrap="square" lIns="0" tIns="0" rIns="0" bIns="0" rtlCol="0"/>
            <a:lstStyle/>
            <a:p>
              <a:endParaRPr/>
            </a:p>
          </p:txBody>
        </p:sp>
      </p:grpSp>
      <p:sp>
        <p:nvSpPr>
          <p:cNvPr id="19" name="object 19">
            <a:extLst>
              <a:ext uri="{FF2B5EF4-FFF2-40B4-BE49-F238E27FC236}">
                <a16:creationId xmlns:a16="http://schemas.microsoft.com/office/drawing/2014/main" id="{24EEB0C5-079E-DA9C-9EF1-FA717C1C8C93}"/>
              </a:ext>
            </a:extLst>
          </p:cNvPr>
          <p:cNvSpPr txBox="1"/>
          <p:nvPr/>
        </p:nvSpPr>
        <p:spPr>
          <a:xfrm>
            <a:off x="5514594" y="2980689"/>
            <a:ext cx="1709420" cy="665480"/>
          </a:xfrm>
          <a:prstGeom prst="rect">
            <a:avLst/>
          </a:prstGeom>
          <a:solidFill>
            <a:schemeClr val="accent5">
              <a:lumMod val="75000"/>
            </a:schemeClr>
          </a:solidFill>
        </p:spPr>
        <p:txBody>
          <a:bodyPr vert="horz" wrap="square" lIns="0" tIns="12065" rIns="0" bIns="0" rtlCol="0">
            <a:spAutoFit/>
          </a:bodyPr>
          <a:lstStyle/>
          <a:p>
            <a:pPr marL="73025">
              <a:lnSpc>
                <a:spcPts val="2520"/>
              </a:lnSpc>
              <a:spcBef>
                <a:spcPts val="95"/>
              </a:spcBef>
            </a:pPr>
            <a:r>
              <a:rPr sz="2200" spc="-15" dirty="0">
                <a:solidFill>
                  <a:srgbClr val="FFFFFF"/>
                </a:solidFill>
                <a:latin typeface="Carlito"/>
                <a:cs typeface="Carlito"/>
              </a:rPr>
              <a:t>BeautifulSoup</a:t>
            </a:r>
            <a:endParaRPr sz="2200">
              <a:latin typeface="Carlito"/>
              <a:cs typeface="Carlito"/>
            </a:endParaRPr>
          </a:p>
          <a:p>
            <a:pPr marL="12700">
              <a:lnSpc>
                <a:spcPts val="2520"/>
              </a:lnSpc>
            </a:pPr>
            <a:r>
              <a:rPr sz="2200" spc="-20" dirty="0">
                <a:solidFill>
                  <a:srgbClr val="FFFFFF"/>
                </a:solidFill>
                <a:latin typeface="Carlito"/>
                <a:cs typeface="Carlito"/>
              </a:rPr>
              <a:t>html5lib</a:t>
            </a:r>
            <a:r>
              <a:rPr sz="2200" spc="-105" dirty="0">
                <a:solidFill>
                  <a:srgbClr val="FFFFFF"/>
                </a:solidFill>
                <a:latin typeface="Carlito"/>
                <a:cs typeface="Carlito"/>
              </a:rPr>
              <a:t> </a:t>
            </a:r>
            <a:r>
              <a:rPr sz="2200" spc="-35" dirty="0">
                <a:solidFill>
                  <a:srgbClr val="FFFFFF"/>
                </a:solidFill>
                <a:latin typeface="Carlito"/>
                <a:cs typeface="Carlito"/>
              </a:rPr>
              <a:t>Parser</a:t>
            </a:r>
            <a:endParaRPr sz="2200">
              <a:latin typeface="Carlito"/>
              <a:cs typeface="Carlito"/>
            </a:endParaRPr>
          </a:p>
        </p:txBody>
      </p:sp>
      <p:grpSp>
        <p:nvGrpSpPr>
          <p:cNvPr id="20" name="object 20">
            <a:extLst>
              <a:ext uri="{FF2B5EF4-FFF2-40B4-BE49-F238E27FC236}">
                <a16:creationId xmlns:a16="http://schemas.microsoft.com/office/drawing/2014/main" id="{C8B7BAF2-FEF3-E106-C238-8A3557FCDF69}"/>
              </a:ext>
            </a:extLst>
          </p:cNvPr>
          <p:cNvGrpSpPr/>
          <p:nvPr/>
        </p:nvGrpSpPr>
        <p:grpSpPr>
          <a:xfrm>
            <a:off x="5111496" y="4465320"/>
            <a:ext cx="3906520" cy="1580515"/>
            <a:chOff x="5111496" y="4465320"/>
            <a:chExt cx="3906520" cy="1580515"/>
          </a:xfrm>
          <a:solidFill>
            <a:schemeClr val="accent5">
              <a:lumMod val="75000"/>
            </a:schemeClr>
          </a:solidFill>
        </p:grpSpPr>
        <p:sp>
          <p:nvSpPr>
            <p:cNvPr id="21" name="object 21">
              <a:extLst>
                <a:ext uri="{FF2B5EF4-FFF2-40B4-BE49-F238E27FC236}">
                  <a16:creationId xmlns:a16="http://schemas.microsoft.com/office/drawing/2014/main" id="{07C34C09-3FF4-D750-BABB-E8D1F4D417FC}"/>
                </a:ext>
              </a:extLst>
            </p:cNvPr>
            <p:cNvSpPr/>
            <p:nvPr/>
          </p:nvSpPr>
          <p:spPr>
            <a:xfrm>
              <a:off x="5625084" y="4721352"/>
              <a:ext cx="3392423" cy="304800"/>
            </a:xfrm>
            <a:prstGeom prst="rect">
              <a:avLst/>
            </a:prstGeom>
            <a:grpFill/>
          </p:spPr>
          <p:txBody>
            <a:bodyPr wrap="square" lIns="0" tIns="0" rIns="0" bIns="0" rtlCol="0"/>
            <a:lstStyle/>
            <a:p>
              <a:endParaRPr/>
            </a:p>
          </p:txBody>
        </p:sp>
        <p:sp>
          <p:nvSpPr>
            <p:cNvPr id="22" name="object 22">
              <a:extLst>
                <a:ext uri="{FF2B5EF4-FFF2-40B4-BE49-F238E27FC236}">
                  <a16:creationId xmlns:a16="http://schemas.microsoft.com/office/drawing/2014/main" id="{6FF4C769-0F46-AF52-49AE-BBF8BF267232}"/>
                </a:ext>
              </a:extLst>
            </p:cNvPr>
            <p:cNvSpPr/>
            <p:nvPr/>
          </p:nvSpPr>
          <p:spPr>
            <a:xfrm>
              <a:off x="5646420" y="4742688"/>
              <a:ext cx="3313176" cy="225551"/>
            </a:xfrm>
            <a:prstGeom prst="rect">
              <a:avLst/>
            </a:prstGeom>
            <a:grpFill/>
          </p:spPr>
          <p:txBody>
            <a:bodyPr wrap="square" lIns="0" tIns="0" rIns="0" bIns="0" rtlCol="0"/>
            <a:lstStyle/>
            <a:p>
              <a:endParaRPr/>
            </a:p>
          </p:txBody>
        </p:sp>
        <p:sp>
          <p:nvSpPr>
            <p:cNvPr id="23" name="object 23">
              <a:extLst>
                <a:ext uri="{FF2B5EF4-FFF2-40B4-BE49-F238E27FC236}">
                  <a16:creationId xmlns:a16="http://schemas.microsoft.com/office/drawing/2014/main" id="{DE4C75A2-EE39-8E48-936E-0DD20FBA5CAE}"/>
                </a:ext>
              </a:extLst>
            </p:cNvPr>
            <p:cNvSpPr/>
            <p:nvPr/>
          </p:nvSpPr>
          <p:spPr>
            <a:xfrm>
              <a:off x="5111496" y="4465320"/>
              <a:ext cx="2580131" cy="1580388"/>
            </a:xfrm>
            <a:prstGeom prst="rect">
              <a:avLst/>
            </a:prstGeom>
            <a:grpFill/>
          </p:spPr>
          <p:txBody>
            <a:bodyPr wrap="square" lIns="0" tIns="0" rIns="0" bIns="0" rtlCol="0"/>
            <a:lstStyle/>
            <a:p>
              <a:endParaRPr/>
            </a:p>
          </p:txBody>
        </p:sp>
        <p:sp>
          <p:nvSpPr>
            <p:cNvPr id="24" name="object 24">
              <a:extLst>
                <a:ext uri="{FF2B5EF4-FFF2-40B4-BE49-F238E27FC236}">
                  <a16:creationId xmlns:a16="http://schemas.microsoft.com/office/drawing/2014/main" id="{BFC4DCEA-61EF-1D44-AF3B-EC6926FE9F4B}"/>
                </a:ext>
              </a:extLst>
            </p:cNvPr>
            <p:cNvSpPr/>
            <p:nvPr/>
          </p:nvSpPr>
          <p:spPr>
            <a:xfrm>
              <a:off x="5289804" y="4789932"/>
              <a:ext cx="2287524" cy="981456"/>
            </a:xfrm>
            <a:prstGeom prst="rect">
              <a:avLst/>
            </a:prstGeom>
            <a:grpFill/>
          </p:spPr>
          <p:txBody>
            <a:bodyPr wrap="square" lIns="0" tIns="0" rIns="0" bIns="0" rtlCol="0"/>
            <a:lstStyle/>
            <a:p>
              <a:endParaRPr/>
            </a:p>
          </p:txBody>
        </p:sp>
        <p:sp>
          <p:nvSpPr>
            <p:cNvPr id="25" name="object 25">
              <a:extLst>
                <a:ext uri="{FF2B5EF4-FFF2-40B4-BE49-F238E27FC236}">
                  <a16:creationId xmlns:a16="http://schemas.microsoft.com/office/drawing/2014/main" id="{C434361A-AB8F-5E50-6D27-DE68EAD42BEC}"/>
                </a:ext>
              </a:extLst>
            </p:cNvPr>
            <p:cNvSpPr/>
            <p:nvPr/>
          </p:nvSpPr>
          <p:spPr>
            <a:xfrm>
              <a:off x="5132832" y="4486656"/>
              <a:ext cx="2500884" cy="1501140"/>
            </a:xfrm>
            <a:prstGeom prst="rect">
              <a:avLst/>
            </a:prstGeom>
            <a:grpFill/>
          </p:spPr>
          <p:txBody>
            <a:bodyPr wrap="square" lIns="0" tIns="0" rIns="0" bIns="0" rtlCol="0"/>
            <a:lstStyle/>
            <a:p>
              <a:endParaRPr/>
            </a:p>
          </p:txBody>
        </p:sp>
      </p:grpSp>
      <p:sp>
        <p:nvSpPr>
          <p:cNvPr id="26" name="object 26">
            <a:extLst>
              <a:ext uri="{FF2B5EF4-FFF2-40B4-BE49-F238E27FC236}">
                <a16:creationId xmlns:a16="http://schemas.microsoft.com/office/drawing/2014/main" id="{C9378340-D852-A3AB-456F-BFB7E4A5EA78}"/>
              </a:ext>
            </a:extLst>
          </p:cNvPr>
          <p:cNvSpPr txBox="1"/>
          <p:nvPr/>
        </p:nvSpPr>
        <p:spPr>
          <a:xfrm>
            <a:off x="5470016" y="4854321"/>
            <a:ext cx="1802130" cy="668655"/>
          </a:xfrm>
          <a:prstGeom prst="rect">
            <a:avLst/>
          </a:prstGeom>
          <a:solidFill>
            <a:schemeClr val="accent5">
              <a:lumMod val="75000"/>
            </a:schemeClr>
          </a:solidFill>
        </p:spPr>
        <p:txBody>
          <a:bodyPr vert="horz" wrap="square" lIns="0" tIns="44450" rIns="0" bIns="0" rtlCol="0">
            <a:spAutoFit/>
          </a:bodyPr>
          <a:lstStyle/>
          <a:p>
            <a:pPr marL="334010" marR="5080" indent="-321945">
              <a:lnSpc>
                <a:spcPts val="2430"/>
              </a:lnSpc>
              <a:spcBef>
                <a:spcPts val="350"/>
              </a:spcBef>
            </a:pPr>
            <a:r>
              <a:rPr sz="2200" spc="-15" dirty="0">
                <a:solidFill>
                  <a:srgbClr val="FFFFFF"/>
                </a:solidFill>
                <a:latin typeface="Carlito"/>
                <a:cs typeface="Carlito"/>
              </a:rPr>
              <a:t>Find </a:t>
            </a:r>
            <a:r>
              <a:rPr sz="2200" spc="-5" dirty="0">
                <a:solidFill>
                  <a:srgbClr val="FFFFFF"/>
                </a:solidFill>
                <a:latin typeface="Carlito"/>
                <a:cs typeface="Carlito"/>
              </a:rPr>
              <a:t>launch</a:t>
            </a:r>
            <a:r>
              <a:rPr sz="2200" spc="-145" dirty="0">
                <a:solidFill>
                  <a:srgbClr val="FFFFFF"/>
                </a:solidFill>
                <a:latin typeface="Carlito"/>
                <a:cs typeface="Carlito"/>
              </a:rPr>
              <a:t> </a:t>
            </a:r>
            <a:r>
              <a:rPr sz="2200" spc="-40" dirty="0">
                <a:solidFill>
                  <a:srgbClr val="FFFFFF"/>
                </a:solidFill>
                <a:latin typeface="Carlito"/>
                <a:cs typeface="Carlito"/>
              </a:rPr>
              <a:t>info  </a:t>
            </a:r>
            <a:r>
              <a:rPr sz="2200" spc="-25" dirty="0">
                <a:solidFill>
                  <a:srgbClr val="FFFFFF"/>
                </a:solidFill>
                <a:latin typeface="Carlito"/>
                <a:cs typeface="Carlito"/>
              </a:rPr>
              <a:t>html</a:t>
            </a:r>
            <a:r>
              <a:rPr sz="2200" spc="-70" dirty="0">
                <a:solidFill>
                  <a:srgbClr val="FFFFFF"/>
                </a:solidFill>
                <a:latin typeface="Carlito"/>
                <a:cs typeface="Carlito"/>
              </a:rPr>
              <a:t> </a:t>
            </a:r>
            <a:r>
              <a:rPr sz="2200" spc="-20" dirty="0">
                <a:solidFill>
                  <a:srgbClr val="FFFFFF"/>
                </a:solidFill>
                <a:latin typeface="Carlito"/>
                <a:cs typeface="Carlito"/>
              </a:rPr>
              <a:t>table</a:t>
            </a:r>
            <a:endParaRPr sz="2200">
              <a:latin typeface="Carlito"/>
              <a:cs typeface="Carlito"/>
            </a:endParaRPr>
          </a:p>
        </p:txBody>
      </p:sp>
      <p:grpSp>
        <p:nvGrpSpPr>
          <p:cNvPr id="27" name="object 27">
            <a:extLst>
              <a:ext uri="{FF2B5EF4-FFF2-40B4-BE49-F238E27FC236}">
                <a16:creationId xmlns:a16="http://schemas.microsoft.com/office/drawing/2014/main" id="{88185581-D8DD-2700-EA7F-0545DE72AE6A}"/>
              </a:ext>
            </a:extLst>
          </p:cNvPr>
          <p:cNvGrpSpPr/>
          <p:nvPr/>
        </p:nvGrpSpPr>
        <p:grpSpPr>
          <a:xfrm>
            <a:off x="8438388" y="2965704"/>
            <a:ext cx="2580640" cy="3080385"/>
            <a:chOff x="8438388" y="2965704"/>
            <a:chExt cx="2580640" cy="3080385"/>
          </a:xfrm>
          <a:solidFill>
            <a:schemeClr val="accent5">
              <a:lumMod val="75000"/>
            </a:schemeClr>
          </a:solidFill>
        </p:grpSpPr>
        <p:sp>
          <p:nvSpPr>
            <p:cNvPr id="28" name="object 28">
              <a:extLst>
                <a:ext uri="{FF2B5EF4-FFF2-40B4-BE49-F238E27FC236}">
                  <a16:creationId xmlns:a16="http://schemas.microsoft.com/office/drawing/2014/main" id="{B3C73877-EAAE-A03B-0B6A-32418B64F374}"/>
                </a:ext>
              </a:extLst>
            </p:cNvPr>
            <p:cNvSpPr/>
            <p:nvPr/>
          </p:nvSpPr>
          <p:spPr>
            <a:xfrm>
              <a:off x="8833104" y="2965704"/>
              <a:ext cx="304800" cy="1941576"/>
            </a:xfrm>
            <a:prstGeom prst="rect">
              <a:avLst/>
            </a:prstGeom>
            <a:grpFill/>
          </p:spPr>
          <p:txBody>
            <a:bodyPr wrap="square" lIns="0" tIns="0" rIns="0" bIns="0" rtlCol="0"/>
            <a:lstStyle/>
            <a:p>
              <a:endParaRPr/>
            </a:p>
          </p:txBody>
        </p:sp>
        <p:sp>
          <p:nvSpPr>
            <p:cNvPr id="29" name="object 29">
              <a:extLst>
                <a:ext uri="{FF2B5EF4-FFF2-40B4-BE49-F238E27FC236}">
                  <a16:creationId xmlns:a16="http://schemas.microsoft.com/office/drawing/2014/main" id="{1C059524-3565-C83A-8325-465E9AED14A0}"/>
                </a:ext>
              </a:extLst>
            </p:cNvPr>
            <p:cNvSpPr/>
            <p:nvPr/>
          </p:nvSpPr>
          <p:spPr>
            <a:xfrm>
              <a:off x="8854440" y="2987040"/>
              <a:ext cx="225551" cy="1862327"/>
            </a:xfrm>
            <a:prstGeom prst="rect">
              <a:avLst/>
            </a:prstGeom>
            <a:grpFill/>
          </p:spPr>
          <p:txBody>
            <a:bodyPr wrap="square" lIns="0" tIns="0" rIns="0" bIns="0" rtlCol="0"/>
            <a:lstStyle/>
            <a:p>
              <a:endParaRPr/>
            </a:p>
          </p:txBody>
        </p:sp>
        <p:sp>
          <p:nvSpPr>
            <p:cNvPr id="30" name="object 30">
              <a:extLst>
                <a:ext uri="{FF2B5EF4-FFF2-40B4-BE49-F238E27FC236}">
                  <a16:creationId xmlns:a16="http://schemas.microsoft.com/office/drawing/2014/main" id="{FBEDA65D-9C4A-3A66-D8CC-289E5E055C91}"/>
                </a:ext>
              </a:extLst>
            </p:cNvPr>
            <p:cNvSpPr/>
            <p:nvPr/>
          </p:nvSpPr>
          <p:spPr>
            <a:xfrm>
              <a:off x="8438388" y="4465320"/>
              <a:ext cx="2580131" cy="1580388"/>
            </a:xfrm>
            <a:prstGeom prst="rect">
              <a:avLst/>
            </a:prstGeom>
            <a:grpFill/>
          </p:spPr>
          <p:txBody>
            <a:bodyPr wrap="square" lIns="0" tIns="0" rIns="0" bIns="0" rtlCol="0"/>
            <a:lstStyle/>
            <a:p>
              <a:endParaRPr/>
            </a:p>
          </p:txBody>
        </p:sp>
        <p:sp>
          <p:nvSpPr>
            <p:cNvPr id="31" name="object 31">
              <a:extLst>
                <a:ext uri="{FF2B5EF4-FFF2-40B4-BE49-F238E27FC236}">
                  <a16:creationId xmlns:a16="http://schemas.microsoft.com/office/drawing/2014/main" id="{CD384938-E79F-65E6-1DE6-5CD95CC9C703}"/>
                </a:ext>
              </a:extLst>
            </p:cNvPr>
            <p:cNvSpPr/>
            <p:nvPr/>
          </p:nvSpPr>
          <p:spPr>
            <a:xfrm>
              <a:off x="8546592" y="4943855"/>
              <a:ext cx="2363724" cy="673607"/>
            </a:xfrm>
            <a:prstGeom prst="rect">
              <a:avLst/>
            </a:prstGeom>
            <a:grpFill/>
          </p:spPr>
          <p:txBody>
            <a:bodyPr wrap="square" lIns="0" tIns="0" rIns="0" bIns="0" rtlCol="0"/>
            <a:lstStyle/>
            <a:p>
              <a:endParaRPr/>
            </a:p>
          </p:txBody>
        </p:sp>
        <p:sp>
          <p:nvSpPr>
            <p:cNvPr id="32" name="object 32">
              <a:extLst>
                <a:ext uri="{FF2B5EF4-FFF2-40B4-BE49-F238E27FC236}">
                  <a16:creationId xmlns:a16="http://schemas.microsoft.com/office/drawing/2014/main" id="{496784A2-C90E-FB11-F6CB-43FF07F95432}"/>
                </a:ext>
              </a:extLst>
            </p:cNvPr>
            <p:cNvSpPr/>
            <p:nvPr/>
          </p:nvSpPr>
          <p:spPr>
            <a:xfrm>
              <a:off x="8459724" y="4486656"/>
              <a:ext cx="2500883" cy="1501140"/>
            </a:xfrm>
            <a:prstGeom prst="rect">
              <a:avLst/>
            </a:prstGeom>
            <a:grpFill/>
          </p:spPr>
          <p:txBody>
            <a:bodyPr wrap="square" lIns="0" tIns="0" rIns="0" bIns="0" rtlCol="0"/>
            <a:lstStyle/>
            <a:p>
              <a:endParaRPr/>
            </a:p>
          </p:txBody>
        </p:sp>
      </p:grpSp>
      <p:sp>
        <p:nvSpPr>
          <p:cNvPr id="33" name="object 33">
            <a:extLst>
              <a:ext uri="{FF2B5EF4-FFF2-40B4-BE49-F238E27FC236}">
                <a16:creationId xmlns:a16="http://schemas.microsoft.com/office/drawing/2014/main" id="{3F1BDCDD-8AF5-993C-00BE-D61F86B6C54B}"/>
              </a:ext>
            </a:extLst>
          </p:cNvPr>
          <p:cNvSpPr txBox="1"/>
          <p:nvPr/>
        </p:nvSpPr>
        <p:spPr>
          <a:xfrm>
            <a:off x="8727440" y="5007990"/>
            <a:ext cx="1943735" cy="360680"/>
          </a:xfrm>
          <a:prstGeom prst="rect">
            <a:avLst/>
          </a:prstGeom>
          <a:solidFill>
            <a:schemeClr val="accent5">
              <a:lumMod val="75000"/>
            </a:schemeClr>
          </a:solidFill>
        </p:spPr>
        <p:txBody>
          <a:bodyPr vert="horz" wrap="square" lIns="0" tIns="12065" rIns="0" bIns="0" rtlCol="0">
            <a:spAutoFit/>
          </a:bodyPr>
          <a:lstStyle/>
          <a:p>
            <a:pPr marL="12700">
              <a:lnSpc>
                <a:spcPct val="100000"/>
              </a:lnSpc>
              <a:spcBef>
                <a:spcPts val="95"/>
              </a:spcBef>
            </a:pPr>
            <a:r>
              <a:rPr sz="2200" spc="-40" dirty="0">
                <a:solidFill>
                  <a:srgbClr val="FFFFFF"/>
                </a:solidFill>
                <a:latin typeface="Carlito"/>
                <a:cs typeface="Carlito"/>
              </a:rPr>
              <a:t>Create</a:t>
            </a:r>
            <a:r>
              <a:rPr sz="2200" spc="-70" dirty="0">
                <a:solidFill>
                  <a:srgbClr val="FFFFFF"/>
                </a:solidFill>
                <a:latin typeface="Carlito"/>
                <a:cs typeface="Carlito"/>
              </a:rPr>
              <a:t> </a:t>
            </a:r>
            <a:r>
              <a:rPr sz="2200" spc="-10" dirty="0">
                <a:solidFill>
                  <a:srgbClr val="FFFFFF"/>
                </a:solidFill>
                <a:latin typeface="Carlito"/>
                <a:cs typeface="Carlito"/>
              </a:rPr>
              <a:t>dictionary</a:t>
            </a:r>
            <a:endParaRPr sz="2200">
              <a:latin typeface="Carlito"/>
              <a:cs typeface="Carlito"/>
            </a:endParaRPr>
          </a:p>
        </p:txBody>
      </p:sp>
      <p:grpSp>
        <p:nvGrpSpPr>
          <p:cNvPr id="34" name="object 34">
            <a:extLst>
              <a:ext uri="{FF2B5EF4-FFF2-40B4-BE49-F238E27FC236}">
                <a16:creationId xmlns:a16="http://schemas.microsoft.com/office/drawing/2014/main" id="{6DDFF21D-29DB-07E7-1281-9BA527319FC4}"/>
              </a:ext>
            </a:extLst>
          </p:cNvPr>
          <p:cNvGrpSpPr/>
          <p:nvPr/>
        </p:nvGrpSpPr>
        <p:grpSpPr>
          <a:xfrm>
            <a:off x="8438388" y="1089660"/>
            <a:ext cx="2580640" cy="3112135"/>
            <a:chOff x="8438388" y="1089660"/>
            <a:chExt cx="2580640" cy="3112135"/>
          </a:xfrm>
          <a:solidFill>
            <a:schemeClr val="accent5">
              <a:lumMod val="75000"/>
            </a:schemeClr>
          </a:solidFill>
        </p:grpSpPr>
        <p:sp>
          <p:nvSpPr>
            <p:cNvPr id="35" name="object 35">
              <a:extLst>
                <a:ext uri="{FF2B5EF4-FFF2-40B4-BE49-F238E27FC236}">
                  <a16:creationId xmlns:a16="http://schemas.microsoft.com/office/drawing/2014/main" id="{A09E7C01-A18E-7418-A8FF-3F47FDB68456}"/>
                </a:ext>
              </a:extLst>
            </p:cNvPr>
            <p:cNvSpPr/>
            <p:nvPr/>
          </p:nvSpPr>
          <p:spPr>
            <a:xfrm>
              <a:off x="8833104" y="1089660"/>
              <a:ext cx="304800" cy="1941576"/>
            </a:xfrm>
            <a:prstGeom prst="rect">
              <a:avLst/>
            </a:prstGeom>
            <a:grpFill/>
          </p:spPr>
          <p:txBody>
            <a:bodyPr wrap="square" lIns="0" tIns="0" rIns="0" bIns="0" rtlCol="0"/>
            <a:lstStyle/>
            <a:p>
              <a:endParaRPr/>
            </a:p>
          </p:txBody>
        </p:sp>
        <p:sp>
          <p:nvSpPr>
            <p:cNvPr id="36" name="object 36">
              <a:extLst>
                <a:ext uri="{FF2B5EF4-FFF2-40B4-BE49-F238E27FC236}">
                  <a16:creationId xmlns:a16="http://schemas.microsoft.com/office/drawing/2014/main" id="{C993A73F-C716-4F8F-B783-CB67C548038D}"/>
                </a:ext>
              </a:extLst>
            </p:cNvPr>
            <p:cNvSpPr/>
            <p:nvPr/>
          </p:nvSpPr>
          <p:spPr>
            <a:xfrm>
              <a:off x="8854440" y="1110996"/>
              <a:ext cx="225551" cy="1862327"/>
            </a:xfrm>
            <a:prstGeom prst="rect">
              <a:avLst/>
            </a:prstGeom>
            <a:grpFill/>
          </p:spPr>
          <p:txBody>
            <a:bodyPr wrap="square" lIns="0" tIns="0" rIns="0" bIns="0" rtlCol="0"/>
            <a:lstStyle/>
            <a:p>
              <a:endParaRPr/>
            </a:p>
          </p:txBody>
        </p:sp>
        <p:sp>
          <p:nvSpPr>
            <p:cNvPr id="37" name="object 37">
              <a:extLst>
                <a:ext uri="{FF2B5EF4-FFF2-40B4-BE49-F238E27FC236}">
                  <a16:creationId xmlns:a16="http://schemas.microsoft.com/office/drawing/2014/main" id="{26B60ADB-E2A2-04A5-55A7-11A27484EF1A}"/>
                </a:ext>
              </a:extLst>
            </p:cNvPr>
            <p:cNvSpPr/>
            <p:nvPr/>
          </p:nvSpPr>
          <p:spPr>
            <a:xfrm>
              <a:off x="8438388" y="2589276"/>
              <a:ext cx="2580131" cy="1580388"/>
            </a:xfrm>
            <a:prstGeom prst="rect">
              <a:avLst/>
            </a:prstGeom>
            <a:grpFill/>
          </p:spPr>
          <p:txBody>
            <a:bodyPr wrap="square" lIns="0" tIns="0" rIns="0" bIns="0" rtlCol="0"/>
            <a:lstStyle/>
            <a:p>
              <a:endParaRPr/>
            </a:p>
          </p:txBody>
        </p:sp>
        <p:sp>
          <p:nvSpPr>
            <p:cNvPr id="38" name="object 38">
              <a:extLst>
                <a:ext uri="{FF2B5EF4-FFF2-40B4-BE49-F238E27FC236}">
                  <a16:creationId xmlns:a16="http://schemas.microsoft.com/office/drawing/2014/main" id="{92B20A48-185A-AA00-C210-E8EA688490AF}"/>
                </a:ext>
              </a:extLst>
            </p:cNvPr>
            <p:cNvSpPr/>
            <p:nvPr/>
          </p:nvSpPr>
          <p:spPr>
            <a:xfrm>
              <a:off x="8659368" y="2606040"/>
              <a:ext cx="2203704" cy="1595628"/>
            </a:xfrm>
            <a:prstGeom prst="rect">
              <a:avLst/>
            </a:prstGeom>
            <a:grpFill/>
          </p:spPr>
          <p:txBody>
            <a:bodyPr wrap="square" lIns="0" tIns="0" rIns="0" bIns="0" rtlCol="0"/>
            <a:lstStyle/>
            <a:p>
              <a:endParaRPr/>
            </a:p>
          </p:txBody>
        </p:sp>
        <p:sp>
          <p:nvSpPr>
            <p:cNvPr id="39" name="object 39">
              <a:extLst>
                <a:ext uri="{FF2B5EF4-FFF2-40B4-BE49-F238E27FC236}">
                  <a16:creationId xmlns:a16="http://schemas.microsoft.com/office/drawing/2014/main" id="{F841B2CF-12AB-7E71-4E3F-B13825F7275C}"/>
                </a:ext>
              </a:extLst>
            </p:cNvPr>
            <p:cNvSpPr/>
            <p:nvPr/>
          </p:nvSpPr>
          <p:spPr>
            <a:xfrm>
              <a:off x="8459724" y="2610612"/>
              <a:ext cx="2500883" cy="1501139"/>
            </a:xfrm>
            <a:prstGeom prst="rect">
              <a:avLst/>
            </a:prstGeom>
            <a:grpFill/>
          </p:spPr>
          <p:txBody>
            <a:bodyPr wrap="square" lIns="0" tIns="0" rIns="0" bIns="0" rtlCol="0"/>
            <a:lstStyle/>
            <a:p>
              <a:endParaRPr/>
            </a:p>
          </p:txBody>
        </p:sp>
      </p:grpSp>
      <p:sp>
        <p:nvSpPr>
          <p:cNvPr id="40" name="object 40">
            <a:extLst>
              <a:ext uri="{FF2B5EF4-FFF2-40B4-BE49-F238E27FC236}">
                <a16:creationId xmlns:a16="http://schemas.microsoft.com/office/drawing/2014/main" id="{264AE69F-A04F-CB82-4376-33B75765648E}"/>
              </a:ext>
            </a:extLst>
          </p:cNvPr>
          <p:cNvSpPr txBox="1"/>
          <p:nvPr/>
        </p:nvSpPr>
        <p:spPr>
          <a:xfrm>
            <a:off x="8840216" y="2670810"/>
            <a:ext cx="1708150" cy="1282065"/>
          </a:xfrm>
          <a:prstGeom prst="rect">
            <a:avLst/>
          </a:prstGeom>
          <a:solidFill>
            <a:schemeClr val="accent5">
              <a:lumMod val="75000"/>
            </a:schemeClr>
          </a:solidFill>
        </p:spPr>
        <p:txBody>
          <a:bodyPr vert="horz" wrap="square" lIns="0" tIns="40005" rIns="0" bIns="0" rtlCol="0">
            <a:spAutoFit/>
          </a:bodyPr>
          <a:lstStyle/>
          <a:p>
            <a:pPr marL="12700" marR="5080" algn="ctr">
              <a:lnSpc>
                <a:spcPct val="91600"/>
              </a:lnSpc>
              <a:spcBef>
                <a:spcPts val="315"/>
              </a:spcBef>
            </a:pPr>
            <a:r>
              <a:rPr sz="2200" spc="-45" dirty="0">
                <a:solidFill>
                  <a:srgbClr val="FFFFFF"/>
                </a:solidFill>
                <a:latin typeface="Carlito"/>
                <a:cs typeface="Carlito"/>
              </a:rPr>
              <a:t>Iterate</a:t>
            </a:r>
            <a:r>
              <a:rPr sz="2200" spc="-135" dirty="0">
                <a:solidFill>
                  <a:srgbClr val="FFFFFF"/>
                </a:solidFill>
                <a:latin typeface="Carlito"/>
                <a:cs typeface="Carlito"/>
              </a:rPr>
              <a:t> </a:t>
            </a:r>
            <a:r>
              <a:rPr sz="2200" spc="-20" dirty="0">
                <a:solidFill>
                  <a:srgbClr val="FFFFFF"/>
                </a:solidFill>
                <a:latin typeface="Carlito"/>
                <a:cs typeface="Carlito"/>
              </a:rPr>
              <a:t>through  table </a:t>
            </a:r>
            <a:r>
              <a:rPr sz="2200" spc="-5" dirty="0">
                <a:solidFill>
                  <a:srgbClr val="FFFFFF"/>
                </a:solidFill>
                <a:latin typeface="Carlito"/>
                <a:cs typeface="Carlito"/>
              </a:rPr>
              <a:t>cells </a:t>
            </a:r>
            <a:r>
              <a:rPr sz="2200" spc="-30" dirty="0">
                <a:solidFill>
                  <a:srgbClr val="FFFFFF"/>
                </a:solidFill>
                <a:latin typeface="Carlito"/>
                <a:cs typeface="Carlito"/>
              </a:rPr>
              <a:t>to  extract </a:t>
            </a:r>
            <a:r>
              <a:rPr sz="2200" spc="-35" dirty="0">
                <a:solidFill>
                  <a:srgbClr val="FFFFFF"/>
                </a:solidFill>
                <a:latin typeface="Carlito"/>
                <a:cs typeface="Carlito"/>
              </a:rPr>
              <a:t>data </a:t>
            </a:r>
            <a:r>
              <a:rPr sz="2200" spc="-30" dirty="0">
                <a:solidFill>
                  <a:srgbClr val="FFFFFF"/>
                </a:solidFill>
                <a:latin typeface="Carlito"/>
                <a:cs typeface="Carlito"/>
              </a:rPr>
              <a:t>to  </a:t>
            </a:r>
            <a:r>
              <a:rPr sz="2200" spc="-10" dirty="0">
                <a:solidFill>
                  <a:srgbClr val="FFFFFF"/>
                </a:solidFill>
                <a:latin typeface="Carlito"/>
                <a:cs typeface="Carlito"/>
              </a:rPr>
              <a:t>dictionary</a:t>
            </a:r>
            <a:endParaRPr sz="2200">
              <a:latin typeface="Carlito"/>
              <a:cs typeface="Carlito"/>
            </a:endParaRPr>
          </a:p>
        </p:txBody>
      </p:sp>
      <p:grpSp>
        <p:nvGrpSpPr>
          <p:cNvPr id="41" name="object 41">
            <a:extLst>
              <a:ext uri="{FF2B5EF4-FFF2-40B4-BE49-F238E27FC236}">
                <a16:creationId xmlns:a16="http://schemas.microsoft.com/office/drawing/2014/main" id="{69029D78-03D6-72D1-F10C-5E6C3A1C92D0}"/>
              </a:ext>
            </a:extLst>
          </p:cNvPr>
          <p:cNvGrpSpPr/>
          <p:nvPr/>
        </p:nvGrpSpPr>
        <p:grpSpPr>
          <a:xfrm>
            <a:off x="8438388" y="713231"/>
            <a:ext cx="2580640" cy="1580515"/>
            <a:chOff x="8438388" y="713231"/>
            <a:chExt cx="2580640" cy="1580515"/>
          </a:xfrm>
          <a:solidFill>
            <a:schemeClr val="accent5">
              <a:lumMod val="75000"/>
            </a:schemeClr>
          </a:solidFill>
        </p:grpSpPr>
        <p:sp>
          <p:nvSpPr>
            <p:cNvPr id="42" name="object 42">
              <a:extLst>
                <a:ext uri="{FF2B5EF4-FFF2-40B4-BE49-F238E27FC236}">
                  <a16:creationId xmlns:a16="http://schemas.microsoft.com/office/drawing/2014/main" id="{DFFA6E4C-3072-BF9A-4EC7-2389F51AE086}"/>
                </a:ext>
              </a:extLst>
            </p:cNvPr>
            <p:cNvSpPr/>
            <p:nvPr/>
          </p:nvSpPr>
          <p:spPr>
            <a:xfrm>
              <a:off x="8438388" y="713231"/>
              <a:ext cx="2580131" cy="1580388"/>
            </a:xfrm>
            <a:prstGeom prst="rect">
              <a:avLst/>
            </a:prstGeom>
            <a:grpFill/>
          </p:spPr>
          <p:txBody>
            <a:bodyPr wrap="square" lIns="0" tIns="0" rIns="0" bIns="0" rtlCol="0"/>
            <a:lstStyle/>
            <a:p>
              <a:endParaRPr/>
            </a:p>
          </p:txBody>
        </p:sp>
        <p:sp>
          <p:nvSpPr>
            <p:cNvPr id="43" name="object 43">
              <a:extLst>
                <a:ext uri="{FF2B5EF4-FFF2-40B4-BE49-F238E27FC236}">
                  <a16:creationId xmlns:a16="http://schemas.microsoft.com/office/drawing/2014/main" id="{CF071377-3484-BD52-59A4-953D3412AE84}"/>
                </a:ext>
              </a:extLst>
            </p:cNvPr>
            <p:cNvSpPr/>
            <p:nvPr/>
          </p:nvSpPr>
          <p:spPr>
            <a:xfrm>
              <a:off x="8525256" y="1037843"/>
              <a:ext cx="2468879" cy="981455"/>
            </a:xfrm>
            <a:prstGeom prst="rect">
              <a:avLst/>
            </a:prstGeom>
            <a:grpFill/>
          </p:spPr>
          <p:txBody>
            <a:bodyPr wrap="square" lIns="0" tIns="0" rIns="0" bIns="0" rtlCol="0"/>
            <a:lstStyle/>
            <a:p>
              <a:endParaRPr/>
            </a:p>
          </p:txBody>
        </p:sp>
        <p:sp>
          <p:nvSpPr>
            <p:cNvPr id="44" name="object 44">
              <a:extLst>
                <a:ext uri="{FF2B5EF4-FFF2-40B4-BE49-F238E27FC236}">
                  <a16:creationId xmlns:a16="http://schemas.microsoft.com/office/drawing/2014/main" id="{28F280D4-30B7-B0E0-FC67-AB044E517E7A}"/>
                </a:ext>
              </a:extLst>
            </p:cNvPr>
            <p:cNvSpPr/>
            <p:nvPr/>
          </p:nvSpPr>
          <p:spPr>
            <a:xfrm>
              <a:off x="8459724" y="734567"/>
              <a:ext cx="2500883" cy="1501139"/>
            </a:xfrm>
            <a:prstGeom prst="rect">
              <a:avLst/>
            </a:prstGeom>
            <a:grpFill/>
          </p:spPr>
          <p:txBody>
            <a:bodyPr wrap="square" lIns="0" tIns="0" rIns="0" bIns="0" rtlCol="0"/>
            <a:lstStyle/>
            <a:p>
              <a:endParaRPr/>
            </a:p>
          </p:txBody>
        </p:sp>
      </p:grpSp>
      <p:sp>
        <p:nvSpPr>
          <p:cNvPr id="45" name="object 45">
            <a:extLst>
              <a:ext uri="{FF2B5EF4-FFF2-40B4-BE49-F238E27FC236}">
                <a16:creationId xmlns:a16="http://schemas.microsoft.com/office/drawing/2014/main" id="{38A7C037-B1BA-5D06-7F33-CD76FBE333E2}"/>
              </a:ext>
            </a:extLst>
          </p:cNvPr>
          <p:cNvSpPr txBox="1"/>
          <p:nvPr/>
        </p:nvSpPr>
        <p:spPr>
          <a:xfrm>
            <a:off x="8706104" y="1101090"/>
            <a:ext cx="1983105" cy="668020"/>
          </a:xfrm>
          <a:prstGeom prst="rect">
            <a:avLst/>
          </a:prstGeom>
          <a:solidFill>
            <a:schemeClr val="accent5">
              <a:lumMod val="75000"/>
            </a:schemeClr>
          </a:solidFill>
        </p:spPr>
        <p:txBody>
          <a:bodyPr vert="horz" wrap="square" lIns="0" tIns="45719" rIns="0" bIns="0" rtlCol="0">
            <a:spAutoFit/>
          </a:bodyPr>
          <a:lstStyle/>
          <a:p>
            <a:pPr marL="384175" marR="5080" indent="-372110">
              <a:lnSpc>
                <a:spcPts val="2420"/>
              </a:lnSpc>
              <a:spcBef>
                <a:spcPts val="359"/>
              </a:spcBef>
            </a:pPr>
            <a:r>
              <a:rPr sz="2200" spc="-20" dirty="0">
                <a:solidFill>
                  <a:srgbClr val="FFFFFF"/>
                </a:solidFill>
                <a:latin typeface="Carlito"/>
                <a:cs typeface="Carlito"/>
              </a:rPr>
              <a:t>Cast </a:t>
            </a:r>
            <a:r>
              <a:rPr sz="2200" spc="-5" dirty="0">
                <a:solidFill>
                  <a:srgbClr val="FFFFFF"/>
                </a:solidFill>
                <a:latin typeface="Carlito"/>
                <a:cs typeface="Carlito"/>
              </a:rPr>
              <a:t>dictionary</a:t>
            </a:r>
            <a:r>
              <a:rPr sz="2200" spc="-135" dirty="0">
                <a:solidFill>
                  <a:srgbClr val="FFFFFF"/>
                </a:solidFill>
                <a:latin typeface="Carlito"/>
                <a:cs typeface="Carlito"/>
              </a:rPr>
              <a:t> </a:t>
            </a:r>
            <a:r>
              <a:rPr sz="2200" spc="-60" dirty="0">
                <a:solidFill>
                  <a:srgbClr val="FFFFFF"/>
                </a:solidFill>
                <a:latin typeface="Carlito"/>
                <a:cs typeface="Carlito"/>
              </a:rPr>
              <a:t>to  </a:t>
            </a:r>
            <a:r>
              <a:rPr sz="2200" spc="-30" dirty="0">
                <a:solidFill>
                  <a:srgbClr val="FFFFFF"/>
                </a:solidFill>
                <a:latin typeface="Carlito"/>
                <a:cs typeface="Carlito"/>
              </a:rPr>
              <a:t>DataFrame</a:t>
            </a:r>
            <a:endParaRPr sz="2200">
              <a:latin typeface="Carlito"/>
              <a:cs typeface="Carlito"/>
            </a:endParaRPr>
          </a:p>
        </p:txBody>
      </p:sp>
      <p:sp>
        <p:nvSpPr>
          <p:cNvPr id="46" name="object 46">
            <a:extLst>
              <a:ext uri="{FF2B5EF4-FFF2-40B4-BE49-F238E27FC236}">
                <a16:creationId xmlns:a16="http://schemas.microsoft.com/office/drawing/2014/main" id="{EE1C1D8D-7568-3E1F-7430-2EA8F3535E40}"/>
              </a:ext>
            </a:extLst>
          </p:cNvPr>
          <p:cNvSpPr txBox="1"/>
          <p:nvPr/>
        </p:nvSpPr>
        <p:spPr>
          <a:xfrm>
            <a:off x="535635" y="4448302"/>
            <a:ext cx="865505" cy="254000"/>
          </a:xfrm>
          <a:prstGeom prst="rect">
            <a:avLst/>
          </a:prstGeom>
          <a:solidFill>
            <a:schemeClr val="accent1">
              <a:lumMod val="75000"/>
            </a:schemeClr>
          </a:solidFill>
        </p:spPr>
        <p:txBody>
          <a:bodyPr vert="horz" wrap="square" lIns="0" tIns="12700" rIns="0" bIns="0" rtlCol="0">
            <a:spAutoFit/>
          </a:bodyPr>
          <a:lstStyle/>
          <a:p>
            <a:pPr marL="12700">
              <a:lnSpc>
                <a:spcPct val="100000"/>
              </a:lnSpc>
              <a:spcBef>
                <a:spcPts val="100"/>
              </a:spcBef>
            </a:pPr>
            <a:r>
              <a:rPr sz="1500" u="sng" spc="-5" dirty="0">
                <a:solidFill>
                  <a:srgbClr val="FFFFFF"/>
                </a:solidFill>
                <a:uFill>
                  <a:solidFill>
                    <a:srgbClr val="FFFFFF"/>
                  </a:solidFill>
                </a:uFill>
                <a:latin typeface="Carlito"/>
                <a:cs typeface="Carlito"/>
              </a:rPr>
              <a:t>GitHub</a:t>
            </a:r>
            <a:r>
              <a:rPr sz="1500" u="sng" spc="-155" dirty="0">
                <a:solidFill>
                  <a:srgbClr val="FFFFFF"/>
                </a:solidFill>
                <a:uFill>
                  <a:solidFill>
                    <a:srgbClr val="FFFFFF"/>
                  </a:solidFill>
                </a:uFill>
                <a:latin typeface="Carlito"/>
                <a:cs typeface="Carlito"/>
              </a:rPr>
              <a:t> </a:t>
            </a:r>
            <a:r>
              <a:rPr sz="1500" u="sng" dirty="0">
                <a:solidFill>
                  <a:srgbClr val="FFFFFF"/>
                </a:solidFill>
                <a:uFill>
                  <a:solidFill>
                    <a:srgbClr val="FFFFFF"/>
                  </a:solidFill>
                </a:uFill>
                <a:latin typeface="Carlito"/>
                <a:cs typeface="Carlito"/>
              </a:rPr>
              <a:t>url:</a:t>
            </a:r>
            <a:endParaRPr sz="1500">
              <a:latin typeface="Carlito"/>
              <a:cs typeface="Carlito"/>
            </a:endParaRPr>
          </a:p>
        </p:txBody>
      </p:sp>
      <p:sp>
        <p:nvSpPr>
          <p:cNvPr id="47" name="object 47">
            <a:extLst>
              <a:ext uri="{FF2B5EF4-FFF2-40B4-BE49-F238E27FC236}">
                <a16:creationId xmlns:a16="http://schemas.microsoft.com/office/drawing/2014/main" id="{B0F2B1AD-4BD2-2516-B3DE-3900847A181B}"/>
              </a:ext>
            </a:extLst>
          </p:cNvPr>
          <p:cNvSpPr txBox="1"/>
          <p:nvPr/>
        </p:nvSpPr>
        <p:spPr>
          <a:xfrm>
            <a:off x="535635" y="4830826"/>
            <a:ext cx="2988945" cy="866904"/>
          </a:xfrm>
          <a:prstGeom prst="rect">
            <a:avLst/>
          </a:prstGeom>
          <a:solidFill>
            <a:schemeClr val="accent1">
              <a:lumMod val="75000"/>
            </a:schemeClr>
          </a:solidFill>
        </p:spPr>
        <p:txBody>
          <a:bodyPr vert="horz" wrap="square" lIns="0" tIns="35560" rIns="0" bIns="0" rtlCol="0">
            <a:spAutoFit/>
          </a:bodyPr>
          <a:lstStyle/>
          <a:p>
            <a:pPr marL="12700" marR="5080">
              <a:lnSpc>
                <a:spcPct val="90000"/>
              </a:lnSpc>
              <a:spcBef>
                <a:spcPts val="280"/>
              </a:spcBef>
            </a:pPr>
            <a:r>
              <a:rPr lang="en-IN" sz="1500" u="sng" spc="-10" dirty="0">
                <a:solidFill>
                  <a:schemeClr val="bg1">
                    <a:lumMod val="95000"/>
                  </a:schemeClr>
                </a:solidFill>
                <a:uFill>
                  <a:solidFill>
                    <a:srgbClr val="2996E1"/>
                  </a:solidFill>
                </a:uFill>
                <a:latin typeface="Carlito"/>
                <a:cs typeface="Carlito"/>
              </a:rPr>
              <a:t>https://github.com/tejus6000/IBM/blob/main/capstone/1.Introduction/Data%20Collection%20with%20Web%20Scraping.ipynb</a:t>
            </a:r>
            <a:endParaRPr lang="en-IN" sz="1500" dirty="0">
              <a:solidFill>
                <a:schemeClr val="bg1">
                  <a:lumMod val="95000"/>
                </a:schemeClr>
              </a:solidFill>
              <a:latin typeface="Carlito"/>
              <a:cs typeface="Carlito"/>
            </a:endParaRPr>
          </a:p>
        </p:txBody>
      </p:sp>
    </p:spTree>
    <p:extLst>
      <p:ext uri="{BB962C8B-B14F-4D97-AF65-F5344CB8AC3E}">
        <p14:creationId xmlns:p14="http://schemas.microsoft.com/office/powerpoint/2010/main" val="128340324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137</TotalTime>
  <Words>2773</Words>
  <Application>Microsoft Office PowerPoint</Application>
  <PresentationFormat>Widescreen</PresentationFormat>
  <Paragraphs>292</Paragraphs>
  <Slides>48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Abadi</vt:lpstr>
      <vt:lpstr>-apple-system</vt:lpstr>
      <vt:lpstr>Arial</vt:lpstr>
      <vt:lpstr>Calibri</vt:lpstr>
      <vt:lpstr>Calibri Light</vt:lpstr>
      <vt:lpstr>Carlito</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Tejus Muppalla</cp:lastModifiedBy>
  <cp:revision>199</cp:revision>
  <dcterms:created xsi:type="dcterms:W3CDTF">2021-04-29T18:58:34Z</dcterms:created>
  <dcterms:modified xsi:type="dcterms:W3CDTF">2023-06-01T19:20:04Z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